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e37a423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e37a423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9ce37a4238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9ce37a42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 name="Google Shape;14;p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5" name="Google Shape;15;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 name="Google Shape;32;p5"/>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 name="Google Shape;40;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6" name="Google Shape;46;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7" name="Google Shape;47;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 name="Google Shape;56;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2" name="Google Shape;62;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3" name="Google Shape;63;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4" name="Google Shape;64;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Vad är kondition?</a:t>
            </a:r>
            <a:endParaRPr/>
          </a:p>
        </p:txBody>
      </p:sp>
      <p:sp>
        <p:nvSpPr>
          <p:cNvPr id="85" name="Google Shape;85;p1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Kondition, eller uthållighet, är förmågan att kunna arbeta med hög intensitet (tempo/fart) under förhållandevis lång tid.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För att musklerna ska kunna arbeta under lång tid behöver muskelfibrerna syre. Viktigast av allt är ett tränat hjärta, som orkar pumpa syret till musklerna.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Kroppens förmåga att se till att cellerna får syre kallas </a:t>
            </a:r>
            <a:r>
              <a:rPr lang="en-US" sz="2800" b="1" i="1" u="none" strike="noStrike" cap="none">
                <a:solidFill>
                  <a:schemeClr val="dk1"/>
                </a:solidFill>
                <a:latin typeface="Calibri"/>
                <a:ea typeface="Calibri"/>
                <a:cs typeface="Calibri"/>
                <a:sym typeface="Calibri"/>
              </a:rPr>
              <a:t>syreupptagningsförmåga</a:t>
            </a:r>
            <a:r>
              <a:rPr lang="en-US" sz="2800" b="0" i="0" u="none" strike="noStrike" cap="none">
                <a:solidFill>
                  <a:schemeClr val="dk1"/>
                </a:solidFill>
                <a:latin typeface="Calibri"/>
                <a:ea typeface="Calibri"/>
                <a:cs typeface="Calibri"/>
                <a:sym typeface="Calibri"/>
              </a:rPr>
              <a:t>. En bra syreupptagningsförmåga gör att du kan arbeta hårdare under längre tid.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p:tgtEl>
                                          <p:spTgt spid="8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5">
                                            <p:txEl>
                                              <p:pRg st="0" end="0"/>
                                            </p:txEl>
                                          </p:spTgt>
                                        </p:tgtEl>
                                        <p:attrNameLst>
                                          <p:attrName>style.visibility</p:attrName>
                                        </p:attrNameLst>
                                      </p:cBhvr>
                                      <p:to>
                                        <p:strVal val="visible"/>
                                      </p:to>
                                    </p:set>
                                    <p:anim calcmode="lin" valueType="num">
                                      <p:cBhvr additive="base">
                                        <p:cTn id="12" dur="500"/>
                                        <p:tgtEl>
                                          <p:spTgt spid="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5">
                                            <p:txEl>
                                              <p:pRg st="1" end="1"/>
                                            </p:txEl>
                                          </p:spTgt>
                                        </p:tgtEl>
                                        <p:attrNameLst>
                                          <p:attrName>style.visibility</p:attrName>
                                        </p:attrNameLst>
                                      </p:cBhvr>
                                      <p:to>
                                        <p:strVal val="visible"/>
                                      </p:to>
                                    </p:set>
                                    <p:anim calcmode="lin" valueType="num">
                                      <p:cBhvr additive="base">
                                        <p:cTn id="17" dur="500"/>
                                        <p:tgtEl>
                                          <p:spTgt spid="8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5">
                                            <p:txEl>
                                              <p:pRg st="2" end="2"/>
                                            </p:txEl>
                                          </p:spTgt>
                                        </p:tgtEl>
                                        <p:attrNameLst>
                                          <p:attrName>style.visibility</p:attrName>
                                        </p:attrNameLst>
                                      </p:cBhvr>
                                      <p:to>
                                        <p:strVal val="visible"/>
                                      </p:to>
                                    </p:set>
                                    <p:anim calcmode="lin" valueType="num">
                                      <p:cBhvr additive="base">
                                        <p:cTn id="22" dur="500"/>
                                        <p:tgtEl>
                                          <p:spTgt spid="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5">
                                            <p:txEl>
                                              <p:pRg st="3" end="3"/>
                                            </p:txEl>
                                          </p:spTgt>
                                        </p:tgtEl>
                                        <p:attrNameLst>
                                          <p:attrName>style.visibility</p:attrName>
                                        </p:attrNameLst>
                                      </p:cBhvr>
                                      <p:to>
                                        <p:strVal val="visible"/>
                                      </p:to>
                                    </p:set>
                                    <p:anim calcmode="lin" valueType="num">
                                      <p:cBhvr additive="base">
                                        <p:cTn id="27" dur="500"/>
                                        <p:tgtEl>
                                          <p:spTgt spid="8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Pulsklockor</a:t>
            </a:r>
            <a:endParaRPr/>
          </a:p>
        </p:txBody>
      </p:sp>
      <p:sp>
        <p:nvSpPr>
          <p:cNvPr id="141" name="Google Shape;141;p22"/>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42" name="Google Shape;142;p22"/>
          <p:cNvPicPr preferRelativeResize="0"/>
          <p:nvPr/>
        </p:nvPicPr>
        <p:blipFill>
          <a:blip r:embed="rId3">
            <a:alphaModFix/>
          </a:blip>
          <a:stretch>
            <a:fillRect/>
          </a:stretch>
        </p:blipFill>
        <p:spPr>
          <a:xfrm>
            <a:off x="457211" y="2628900"/>
            <a:ext cx="4142754" cy="3497400"/>
          </a:xfrm>
          <a:prstGeom prst="rect">
            <a:avLst/>
          </a:prstGeom>
          <a:noFill/>
          <a:ln>
            <a:noFill/>
          </a:ln>
        </p:spPr>
      </p:pic>
      <p:pic>
        <p:nvPicPr>
          <p:cNvPr id="143" name="Google Shape;143;p22"/>
          <p:cNvPicPr preferRelativeResize="0"/>
          <p:nvPr/>
        </p:nvPicPr>
        <p:blipFill>
          <a:blip r:embed="rId4">
            <a:alphaModFix/>
          </a:blip>
          <a:stretch>
            <a:fillRect/>
          </a:stretch>
        </p:blipFill>
        <p:spPr>
          <a:xfrm>
            <a:off x="4960425" y="2962675"/>
            <a:ext cx="3726375" cy="289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Två former av uthållighet</a:t>
            </a:r>
            <a:endParaRPr/>
          </a:p>
        </p:txBody>
      </p:sp>
      <p:sp>
        <p:nvSpPr>
          <p:cNvPr id="149" name="Google Shape;149;p23"/>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ctr" rtl="0">
              <a:lnSpc>
                <a:spcPct val="100000"/>
              </a:lnSpc>
              <a:spcBef>
                <a:spcPts val="0"/>
              </a:spcBef>
              <a:spcAft>
                <a:spcPts val="0"/>
              </a:spcAft>
              <a:buClr>
                <a:schemeClr val="dk1"/>
              </a:buClr>
              <a:buSzPts val="2400"/>
              <a:buFont typeface="Arial"/>
              <a:buNone/>
            </a:pPr>
            <a:r>
              <a:rPr lang="en-US" sz="2400" b="1" i="0" u="sng">
                <a:solidFill>
                  <a:schemeClr val="dk1"/>
                </a:solidFill>
                <a:latin typeface="Calibri"/>
                <a:ea typeface="Calibri"/>
                <a:cs typeface="Calibri"/>
                <a:sym typeface="Calibri"/>
              </a:rPr>
              <a:t>Aerob </a:t>
            </a:r>
            <a:r>
              <a:rPr lang="en-US" sz="2400" b="1" i="0" u="none">
                <a:solidFill>
                  <a:schemeClr val="dk1"/>
                </a:solidFill>
                <a:latin typeface="Calibri"/>
                <a:ea typeface="Calibri"/>
                <a:cs typeface="Calibri"/>
                <a:sym typeface="Calibri"/>
              </a:rPr>
              <a:t>energiproduktion/träning</a:t>
            </a:r>
            <a:endParaRPr/>
          </a:p>
          <a:p>
            <a:pPr marL="342900" marR="0" lvl="0" indent="-34290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Efter att du har sprungit en sträcka i lugnt tempo slår hjärtat både snabbare och kraftigare. Arbetet har ökat musklernas behov av syre. Energiproduktionen är beroende av hur mycket syre som blodet kan leverera till musklerna. Vi kallar denna form av energiproduktion </a:t>
            </a:r>
            <a:r>
              <a:rPr lang="en-US" sz="2400" b="1" i="1" u="none">
                <a:solidFill>
                  <a:schemeClr val="dk1"/>
                </a:solidFill>
                <a:latin typeface="Calibri"/>
                <a:ea typeface="Calibri"/>
                <a:cs typeface="Calibri"/>
                <a:sym typeface="Calibri"/>
              </a:rPr>
              <a:t>aerob</a:t>
            </a:r>
            <a:r>
              <a:rPr lang="en-US" sz="2400" b="0" i="0" u="none">
                <a:solidFill>
                  <a:schemeClr val="dk1"/>
                </a:solidFill>
                <a:latin typeface="Calibri"/>
                <a:ea typeface="Calibri"/>
                <a:cs typeface="Calibri"/>
                <a:sym typeface="Calibri"/>
              </a:rPr>
              <a:t>, dvs. </a:t>
            </a:r>
            <a:r>
              <a:rPr lang="en-US" sz="2400" b="0" i="0" u="sng">
                <a:solidFill>
                  <a:schemeClr val="dk1"/>
                </a:solidFill>
                <a:latin typeface="Calibri"/>
                <a:ea typeface="Calibri"/>
                <a:cs typeface="Calibri"/>
                <a:sym typeface="Calibri"/>
              </a:rPr>
              <a:t>med hjälp av syre.</a:t>
            </a:r>
            <a:endParaRPr sz="2400" b="0" i="0" u="none">
              <a:solidFill>
                <a:schemeClr val="dk1"/>
              </a:solidFill>
              <a:latin typeface="Calibri"/>
              <a:ea typeface="Calibri"/>
              <a:cs typeface="Calibri"/>
              <a:sym typeface="Calibri"/>
            </a:endParaRPr>
          </a:p>
          <a:p>
            <a:pPr marL="342900" marR="0" lvl="0" indent="-342900" algn="l" rtl="0">
              <a:lnSpc>
                <a:spcPct val="100000"/>
              </a:lnSpc>
              <a:spcBef>
                <a:spcPts val="480"/>
              </a:spcBef>
              <a:spcAft>
                <a:spcPts val="0"/>
              </a:spcAft>
              <a:buClr>
                <a:schemeClr val="dk1"/>
              </a:buClr>
              <a:buSzPts val="2400"/>
              <a:buFont typeface="Arial"/>
              <a:buNone/>
            </a:pPr>
            <a:r>
              <a:rPr lang="en-US" sz="2400" b="0" i="0" u="sng">
                <a:solidFill>
                  <a:schemeClr val="dk1"/>
                </a:solidFill>
                <a:latin typeface="Calibri"/>
                <a:ea typeface="Calibri"/>
                <a:cs typeface="Calibri"/>
                <a:sym typeface="Calibri"/>
              </a:rPr>
              <a:t>Aerobt arbete </a:t>
            </a:r>
            <a:r>
              <a:rPr lang="en-US" sz="2400" b="0" i="0" u="none">
                <a:solidFill>
                  <a:schemeClr val="dk1"/>
                </a:solidFill>
                <a:latin typeface="Calibri"/>
                <a:ea typeface="Calibri"/>
                <a:cs typeface="Calibri"/>
                <a:sym typeface="Calibri"/>
              </a:rPr>
              <a:t>sker vid vila och vid låg arbetsbelastning då i stort sett ingen mjölksyra alls, men om belastningen ökar hastigt kommer syretillförseln att bli otillräcklig och ett underskott uppstår.</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additive="base">
                                        <p:cTn id="7"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9">
                                            <p:txEl>
                                              <p:pRg st="0" end="0"/>
                                            </p:txEl>
                                          </p:spTgt>
                                        </p:tgtEl>
                                        <p:attrNameLst>
                                          <p:attrName>style.visibility</p:attrName>
                                        </p:attrNameLst>
                                      </p:cBhvr>
                                      <p:to>
                                        <p:strVal val="visible"/>
                                      </p:to>
                                    </p:set>
                                    <p:anim calcmode="lin" valueType="num">
                                      <p:cBhvr additive="base">
                                        <p:cTn id="12" dur="500"/>
                                        <p:tgtEl>
                                          <p:spTgt spid="14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9">
                                            <p:txEl>
                                              <p:pRg st="1" end="1"/>
                                            </p:txEl>
                                          </p:spTgt>
                                        </p:tgtEl>
                                        <p:attrNameLst>
                                          <p:attrName>style.visibility</p:attrName>
                                        </p:attrNameLst>
                                      </p:cBhvr>
                                      <p:to>
                                        <p:strVal val="visible"/>
                                      </p:to>
                                    </p:set>
                                    <p:anim calcmode="lin" valueType="num">
                                      <p:cBhvr additive="base">
                                        <p:cTn id="17" dur="500"/>
                                        <p:tgtEl>
                                          <p:spTgt spid="14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49">
                                            <p:txEl>
                                              <p:pRg st="2" end="2"/>
                                            </p:txEl>
                                          </p:spTgt>
                                        </p:tgtEl>
                                        <p:attrNameLst>
                                          <p:attrName>style.visibility</p:attrName>
                                        </p:attrNameLst>
                                      </p:cBhvr>
                                      <p:to>
                                        <p:strVal val="visible"/>
                                      </p:to>
                                    </p:set>
                                    <p:anim calcmode="lin" valueType="num">
                                      <p:cBhvr additive="base">
                                        <p:cTn id="22" dur="500"/>
                                        <p:tgtEl>
                                          <p:spTgt spid="14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49">
                                            <p:txEl>
                                              <p:pRg st="3" end="3"/>
                                            </p:txEl>
                                          </p:spTgt>
                                        </p:tgtEl>
                                        <p:attrNameLst>
                                          <p:attrName>style.visibility</p:attrName>
                                        </p:attrNameLst>
                                      </p:cBhvr>
                                      <p:to>
                                        <p:strVal val="visible"/>
                                      </p:to>
                                    </p:set>
                                    <p:anim calcmode="lin" valueType="num">
                                      <p:cBhvr additive="base">
                                        <p:cTn id="27" dur="500"/>
                                        <p:tgtEl>
                                          <p:spTgt spid="14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Två former av uthållighet</a:t>
            </a:r>
            <a:endParaRPr/>
          </a:p>
        </p:txBody>
      </p:sp>
      <p:sp>
        <p:nvSpPr>
          <p:cNvPr id="155" name="Google Shape;155;p2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1" i="1" u="sng">
                <a:solidFill>
                  <a:schemeClr val="dk1"/>
                </a:solidFill>
                <a:latin typeface="Calibri"/>
                <a:ea typeface="Calibri"/>
                <a:cs typeface="Calibri"/>
                <a:sym typeface="Calibri"/>
              </a:rPr>
              <a:t>Anaerob</a:t>
            </a:r>
            <a:r>
              <a:rPr lang="en-US" sz="2400" b="1" i="1" u="none">
                <a:solidFill>
                  <a:schemeClr val="dk1"/>
                </a:solidFill>
                <a:latin typeface="Calibri"/>
                <a:ea typeface="Calibri"/>
                <a:cs typeface="Calibri"/>
                <a:sym typeface="Calibri"/>
              </a:rPr>
              <a:t> energiproduktion/ träning</a:t>
            </a:r>
            <a:endParaRPr sz="2400" b="0" i="0" u="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Fortsätter arbetet måste ny energi framställas. Det kan ske </a:t>
            </a:r>
            <a:r>
              <a:rPr lang="en-US" sz="2400" b="0" i="0" u="sng">
                <a:solidFill>
                  <a:schemeClr val="dk1"/>
                </a:solidFill>
                <a:latin typeface="Calibri"/>
                <a:ea typeface="Calibri"/>
                <a:cs typeface="Calibri"/>
                <a:sym typeface="Calibri"/>
              </a:rPr>
              <a:t>utan hjälp av</a:t>
            </a:r>
            <a:r>
              <a:rPr lang="en-US" sz="2400" b="0" i="0" u="none">
                <a:solidFill>
                  <a:schemeClr val="dk1"/>
                </a:solidFill>
                <a:latin typeface="Calibri"/>
                <a:ea typeface="Calibri"/>
                <a:cs typeface="Calibri"/>
                <a:sym typeface="Calibri"/>
              </a:rPr>
              <a:t> </a:t>
            </a:r>
            <a:r>
              <a:rPr lang="en-US" sz="2400" b="0" i="0" u="sng">
                <a:solidFill>
                  <a:schemeClr val="dk1"/>
                </a:solidFill>
                <a:latin typeface="Calibri"/>
                <a:ea typeface="Calibri"/>
                <a:cs typeface="Calibri"/>
                <a:sym typeface="Calibri"/>
              </a:rPr>
              <a:t>syre</a:t>
            </a:r>
            <a:r>
              <a:rPr lang="en-US" sz="2400" b="0" i="0" u="none">
                <a:solidFill>
                  <a:schemeClr val="dk1"/>
                </a:solidFill>
                <a:latin typeface="Calibri"/>
                <a:ea typeface="Calibri"/>
                <a:cs typeface="Calibri"/>
                <a:sym typeface="Calibri"/>
              </a:rPr>
              <a:t> – dvs. </a:t>
            </a:r>
            <a:r>
              <a:rPr lang="en-US" sz="2400" b="1" i="1" u="none">
                <a:solidFill>
                  <a:schemeClr val="dk1"/>
                </a:solidFill>
                <a:latin typeface="Calibri"/>
                <a:ea typeface="Calibri"/>
                <a:cs typeface="Calibri"/>
                <a:sym typeface="Calibri"/>
              </a:rPr>
              <a:t>anaerobt.</a:t>
            </a:r>
            <a:r>
              <a:rPr lang="en-US" sz="2400" b="0" i="0" u="none">
                <a:solidFill>
                  <a:schemeClr val="dk1"/>
                </a:solidFill>
                <a:latin typeface="Calibri"/>
                <a:ea typeface="Calibri"/>
                <a:cs typeface="Calibri"/>
                <a:sym typeface="Calibri"/>
              </a:rPr>
              <a:t> Man talar då om spjälkning, och då bildas mjölksyra. På detta sätt har kroppen en ”reservmotor” när syret inte räcker till.</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De </a:t>
            </a:r>
            <a:r>
              <a:rPr lang="en-US" sz="2400" b="0" i="1" u="none">
                <a:solidFill>
                  <a:schemeClr val="dk1"/>
                </a:solidFill>
                <a:latin typeface="Calibri"/>
                <a:ea typeface="Calibri"/>
                <a:cs typeface="Calibri"/>
                <a:sym typeface="Calibri"/>
              </a:rPr>
              <a:t>anaeroba processerna</a:t>
            </a:r>
            <a:r>
              <a:rPr lang="en-US" sz="2400" b="0" i="0" u="none">
                <a:solidFill>
                  <a:schemeClr val="dk1"/>
                </a:solidFill>
                <a:latin typeface="Calibri"/>
                <a:ea typeface="Calibri"/>
                <a:cs typeface="Calibri"/>
                <a:sym typeface="Calibri"/>
              </a:rPr>
              <a:t> kopplas främst in vid följande situationer:</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I starten av ett arbete, när vi plötsligt ökar arbetsintensiteten, vid kortvariga maximala belastningar eller vid tyngre statiskt arbete.</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 calcmode="lin" valueType="num">
                                      <p:cBhvr additive="base">
                                        <p:cTn id="7" dur="500"/>
                                        <p:tgtEl>
                                          <p:spTgt spid="15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 calcmode="lin" valueType="num">
                                      <p:cBhvr additive="base">
                                        <p:cTn id="12" dur="500"/>
                                        <p:tgtEl>
                                          <p:spTgt spid="15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5">
                                            <p:txEl>
                                              <p:pRg st="1" end="1"/>
                                            </p:txEl>
                                          </p:spTgt>
                                        </p:tgtEl>
                                        <p:attrNameLst>
                                          <p:attrName>style.visibility</p:attrName>
                                        </p:attrNameLst>
                                      </p:cBhvr>
                                      <p:to>
                                        <p:strVal val="visible"/>
                                      </p:to>
                                    </p:set>
                                    <p:anim calcmode="lin" valueType="num">
                                      <p:cBhvr additive="base">
                                        <p:cTn id="17" dur="500"/>
                                        <p:tgtEl>
                                          <p:spTgt spid="15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5">
                                            <p:txEl>
                                              <p:pRg st="2" end="2"/>
                                            </p:txEl>
                                          </p:spTgt>
                                        </p:tgtEl>
                                        <p:attrNameLst>
                                          <p:attrName>style.visibility</p:attrName>
                                        </p:attrNameLst>
                                      </p:cBhvr>
                                      <p:to>
                                        <p:strVal val="visible"/>
                                      </p:to>
                                    </p:set>
                                    <p:anim calcmode="lin" valueType="num">
                                      <p:cBhvr additive="base">
                                        <p:cTn id="22" dur="500"/>
                                        <p:tgtEl>
                                          <p:spTgt spid="15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5">
                                            <p:txEl>
                                              <p:pRg st="3" end="3"/>
                                            </p:txEl>
                                          </p:spTgt>
                                        </p:tgtEl>
                                        <p:attrNameLst>
                                          <p:attrName>style.visibility</p:attrName>
                                        </p:attrNameLst>
                                      </p:cBhvr>
                                      <p:to>
                                        <p:strVal val="visible"/>
                                      </p:to>
                                    </p:set>
                                    <p:anim calcmode="lin" valueType="num">
                                      <p:cBhvr additive="base">
                                        <p:cTn id="27" dur="500"/>
                                        <p:tgtEl>
                                          <p:spTgt spid="15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5">
                                            <p:txEl>
                                              <p:pRg st="4" end="4"/>
                                            </p:txEl>
                                          </p:spTgt>
                                        </p:tgtEl>
                                        <p:attrNameLst>
                                          <p:attrName>style.visibility</p:attrName>
                                        </p:attrNameLst>
                                      </p:cBhvr>
                                      <p:to>
                                        <p:strVal val="visible"/>
                                      </p:to>
                                    </p:set>
                                    <p:anim calcmode="lin" valueType="num">
                                      <p:cBhvr additive="base">
                                        <p:cTn id="32" dur="500"/>
                                        <p:tgtEl>
                                          <p:spTgt spid="1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Hjärtat</a:t>
            </a:r>
            <a:endParaRPr/>
          </a:p>
        </p:txBody>
      </p:sp>
      <p:sp>
        <p:nvSpPr>
          <p:cNvPr id="161" name="Google Shape;161;p2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Under vila pumpar hjärtat ut 4-6 liter blod per minut.</a:t>
            </a:r>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Under maximalt arbete kan hjärtat pumpa ut 30-40 liter blod per minut.</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r>
              <a:rPr lang="en-US" sz="2000" b="1" i="0" u="sng">
                <a:solidFill>
                  <a:schemeClr val="dk1"/>
                </a:solidFill>
                <a:latin typeface="Calibri"/>
                <a:ea typeface="Calibri"/>
                <a:cs typeface="Calibri"/>
                <a:sym typeface="Calibri"/>
              </a:rPr>
              <a:t>Slagvolym</a:t>
            </a:r>
            <a:r>
              <a:rPr lang="en-US" sz="2000" b="0" i="0" u="none">
                <a:solidFill>
                  <a:schemeClr val="dk1"/>
                </a:solidFill>
                <a:latin typeface="Calibri"/>
                <a:ea typeface="Calibri"/>
                <a:cs typeface="Calibri"/>
                <a:sym typeface="Calibri"/>
              </a:rPr>
              <a:t> = Den mängd syresatt blod som hjärtat pumpar ut i ett enda slag</a:t>
            </a:r>
            <a:endParaRPr/>
          </a:p>
          <a:p>
            <a:pPr marL="0" marR="0" lvl="0" indent="0" algn="l" rtl="0">
              <a:lnSpc>
                <a:spcPct val="100000"/>
              </a:lnSpc>
              <a:spcBef>
                <a:spcPts val="400"/>
              </a:spcBef>
              <a:spcAft>
                <a:spcPts val="0"/>
              </a:spcAft>
              <a:buClr>
                <a:schemeClr val="dk1"/>
              </a:buClr>
              <a:buSzPts val="2000"/>
              <a:buFont typeface="Arial"/>
              <a:buNone/>
            </a:pPr>
            <a:r>
              <a:rPr lang="en-US" sz="2000" b="1" i="0" u="sng">
                <a:solidFill>
                  <a:schemeClr val="dk1"/>
                </a:solidFill>
                <a:latin typeface="Calibri"/>
                <a:ea typeface="Calibri"/>
                <a:cs typeface="Calibri"/>
                <a:sym typeface="Calibri"/>
              </a:rPr>
              <a:t>Pulsfrekvens</a:t>
            </a:r>
            <a:r>
              <a:rPr lang="en-US" sz="2000" b="0" i="0" u="none">
                <a:solidFill>
                  <a:schemeClr val="dk1"/>
                </a:solidFill>
                <a:latin typeface="Calibri"/>
                <a:ea typeface="Calibri"/>
                <a:cs typeface="Calibri"/>
                <a:sym typeface="Calibri"/>
              </a:rPr>
              <a:t> = Antalet hjärtslag per minut</a:t>
            </a:r>
            <a:endParaRPr/>
          </a:p>
          <a:p>
            <a:pPr marL="0" marR="0" lvl="0" indent="0" algn="l" rtl="0">
              <a:lnSpc>
                <a:spcPct val="100000"/>
              </a:lnSpc>
              <a:spcBef>
                <a:spcPts val="400"/>
              </a:spcBef>
              <a:spcAft>
                <a:spcPts val="0"/>
              </a:spcAft>
              <a:buClr>
                <a:schemeClr val="dk1"/>
              </a:buClr>
              <a:buSzPts val="2000"/>
              <a:buFont typeface="Arial"/>
              <a:buNone/>
            </a:pPr>
            <a:r>
              <a:rPr lang="en-US" sz="2000" b="1" i="0" u="sng">
                <a:solidFill>
                  <a:schemeClr val="dk1"/>
                </a:solidFill>
                <a:latin typeface="Calibri"/>
                <a:ea typeface="Calibri"/>
                <a:cs typeface="Calibri"/>
                <a:sym typeface="Calibri"/>
              </a:rPr>
              <a:t>Minutvolym</a:t>
            </a:r>
            <a:r>
              <a:rPr lang="en-US" sz="2000" b="0" i="0" u="none">
                <a:solidFill>
                  <a:schemeClr val="dk1"/>
                </a:solidFill>
                <a:latin typeface="Calibri"/>
                <a:ea typeface="Calibri"/>
                <a:cs typeface="Calibri"/>
                <a:sym typeface="Calibri"/>
              </a:rPr>
              <a:t> = Den blodmängd som passerar hjärtat på en minut</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ctr" rtl="0">
              <a:lnSpc>
                <a:spcPct val="100000"/>
              </a:lnSpc>
              <a:spcBef>
                <a:spcPts val="400"/>
              </a:spcBef>
              <a:spcAft>
                <a:spcPts val="0"/>
              </a:spcAft>
              <a:buClr>
                <a:srgbClr val="FF0000"/>
              </a:buClr>
              <a:buSzPts val="2000"/>
              <a:buFont typeface="Arial"/>
              <a:buNone/>
            </a:pPr>
            <a:r>
              <a:rPr lang="en-US" sz="2000" b="1" i="1" u="none">
                <a:solidFill>
                  <a:srgbClr val="FF0000"/>
                </a:solidFill>
                <a:latin typeface="Calibri"/>
                <a:ea typeface="Calibri"/>
                <a:cs typeface="Calibri"/>
                <a:sym typeface="Calibri"/>
              </a:rPr>
              <a:t>MINUTVOLYM = SLAGVOLYM X PULSFREKVENS</a:t>
            </a:r>
            <a:endParaRPr sz="2000" b="0" i="0" u="none">
              <a:solidFill>
                <a:srgbClr val="FF0000"/>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Minutvolymen kan öka på två sätt:</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Genom att hjärtat pumpar mer blod per slag ( större slagvolym)</a:t>
            </a:r>
            <a:endParaRPr/>
          </a:p>
          <a:p>
            <a:pPr marL="0" marR="0" lvl="0" indent="-1270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Genom att hjärtat ökar takten ( ökad pulsfrekvens)</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 calcmode="lin" valueType="num">
                                      <p:cBhvr additive="base">
                                        <p:cTn id="7" dur="500"/>
                                        <p:tgtEl>
                                          <p:spTgt spid="16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1">
                                            <p:txEl>
                                              <p:pRg st="0" end="0"/>
                                            </p:txEl>
                                          </p:spTgt>
                                        </p:tgtEl>
                                        <p:attrNameLst>
                                          <p:attrName>style.visibility</p:attrName>
                                        </p:attrNameLst>
                                      </p:cBhvr>
                                      <p:to>
                                        <p:strVal val="visible"/>
                                      </p:to>
                                    </p:set>
                                    <p:anim calcmode="lin" valueType="num">
                                      <p:cBhvr additive="base">
                                        <p:cTn id="12" dur="500"/>
                                        <p:tgtEl>
                                          <p:spTgt spid="16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1">
                                            <p:txEl>
                                              <p:pRg st="1" end="1"/>
                                            </p:txEl>
                                          </p:spTgt>
                                        </p:tgtEl>
                                        <p:attrNameLst>
                                          <p:attrName>style.visibility</p:attrName>
                                        </p:attrNameLst>
                                      </p:cBhvr>
                                      <p:to>
                                        <p:strVal val="visible"/>
                                      </p:to>
                                    </p:set>
                                    <p:anim calcmode="lin" valueType="num">
                                      <p:cBhvr additive="base">
                                        <p:cTn id="17" dur="500"/>
                                        <p:tgtEl>
                                          <p:spTgt spid="16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1">
                                            <p:txEl>
                                              <p:pRg st="2" end="2"/>
                                            </p:txEl>
                                          </p:spTgt>
                                        </p:tgtEl>
                                        <p:attrNameLst>
                                          <p:attrName>style.visibility</p:attrName>
                                        </p:attrNameLst>
                                      </p:cBhvr>
                                      <p:to>
                                        <p:strVal val="visible"/>
                                      </p:to>
                                    </p:set>
                                    <p:anim calcmode="lin" valueType="num">
                                      <p:cBhvr additive="base">
                                        <p:cTn id="22" dur="500"/>
                                        <p:tgtEl>
                                          <p:spTgt spid="16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1">
                                            <p:txEl>
                                              <p:pRg st="3" end="3"/>
                                            </p:txEl>
                                          </p:spTgt>
                                        </p:tgtEl>
                                        <p:attrNameLst>
                                          <p:attrName>style.visibility</p:attrName>
                                        </p:attrNameLst>
                                      </p:cBhvr>
                                      <p:to>
                                        <p:strVal val="visible"/>
                                      </p:to>
                                    </p:set>
                                    <p:anim calcmode="lin" valueType="num">
                                      <p:cBhvr additive="base">
                                        <p:cTn id="27" dur="500"/>
                                        <p:tgtEl>
                                          <p:spTgt spid="16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61">
                                            <p:txEl>
                                              <p:pRg st="4" end="4"/>
                                            </p:txEl>
                                          </p:spTgt>
                                        </p:tgtEl>
                                        <p:attrNameLst>
                                          <p:attrName>style.visibility</p:attrName>
                                        </p:attrNameLst>
                                      </p:cBhvr>
                                      <p:to>
                                        <p:strVal val="visible"/>
                                      </p:to>
                                    </p:set>
                                    <p:anim calcmode="lin" valueType="num">
                                      <p:cBhvr additive="base">
                                        <p:cTn id="32" dur="500"/>
                                        <p:tgtEl>
                                          <p:spTgt spid="16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1">
                                            <p:txEl>
                                              <p:pRg st="5" end="5"/>
                                            </p:txEl>
                                          </p:spTgt>
                                        </p:tgtEl>
                                        <p:attrNameLst>
                                          <p:attrName>style.visibility</p:attrName>
                                        </p:attrNameLst>
                                      </p:cBhvr>
                                      <p:to>
                                        <p:strVal val="visible"/>
                                      </p:to>
                                    </p:set>
                                    <p:anim calcmode="lin" valueType="num">
                                      <p:cBhvr additive="base">
                                        <p:cTn id="37" dur="500"/>
                                        <p:tgtEl>
                                          <p:spTgt spid="16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1">
                                            <p:txEl>
                                              <p:pRg st="6" end="6"/>
                                            </p:txEl>
                                          </p:spTgt>
                                        </p:tgtEl>
                                        <p:attrNameLst>
                                          <p:attrName>style.visibility</p:attrName>
                                        </p:attrNameLst>
                                      </p:cBhvr>
                                      <p:to>
                                        <p:strVal val="visible"/>
                                      </p:to>
                                    </p:set>
                                    <p:anim calcmode="lin" valueType="num">
                                      <p:cBhvr additive="base">
                                        <p:cTn id="42" dur="500"/>
                                        <p:tgtEl>
                                          <p:spTgt spid="16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1">
                                            <p:txEl>
                                              <p:pRg st="7" end="7"/>
                                            </p:txEl>
                                          </p:spTgt>
                                        </p:tgtEl>
                                        <p:attrNameLst>
                                          <p:attrName>style.visibility</p:attrName>
                                        </p:attrNameLst>
                                      </p:cBhvr>
                                      <p:to>
                                        <p:strVal val="visible"/>
                                      </p:to>
                                    </p:set>
                                    <p:anim calcmode="lin" valueType="num">
                                      <p:cBhvr additive="base">
                                        <p:cTn id="47" dur="500"/>
                                        <p:tgtEl>
                                          <p:spTgt spid="16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61">
                                            <p:txEl>
                                              <p:pRg st="8" end="8"/>
                                            </p:txEl>
                                          </p:spTgt>
                                        </p:tgtEl>
                                        <p:attrNameLst>
                                          <p:attrName>style.visibility</p:attrName>
                                        </p:attrNameLst>
                                      </p:cBhvr>
                                      <p:to>
                                        <p:strVal val="visible"/>
                                      </p:to>
                                    </p:set>
                                    <p:anim calcmode="lin" valueType="num">
                                      <p:cBhvr additive="base">
                                        <p:cTn id="52" dur="500"/>
                                        <p:tgtEl>
                                          <p:spTgt spid="16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61">
                                            <p:txEl>
                                              <p:pRg st="9" end="9"/>
                                            </p:txEl>
                                          </p:spTgt>
                                        </p:tgtEl>
                                        <p:attrNameLst>
                                          <p:attrName>style.visibility</p:attrName>
                                        </p:attrNameLst>
                                      </p:cBhvr>
                                      <p:to>
                                        <p:strVal val="visible"/>
                                      </p:to>
                                    </p:set>
                                    <p:anim calcmode="lin" valueType="num">
                                      <p:cBhvr additive="base">
                                        <p:cTn id="57" dur="500"/>
                                        <p:tgtEl>
                                          <p:spTgt spid="16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1">
                                            <p:txEl>
                                              <p:pRg st="10" end="10"/>
                                            </p:txEl>
                                          </p:spTgt>
                                        </p:tgtEl>
                                        <p:attrNameLst>
                                          <p:attrName>style.visibility</p:attrName>
                                        </p:attrNameLst>
                                      </p:cBhvr>
                                      <p:to>
                                        <p:strVal val="visible"/>
                                      </p:to>
                                    </p:set>
                                    <p:anim calcmode="lin" valueType="num">
                                      <p:cBhvr additive="base">
                                        <p:cTn id="62" dur="500"/>
                                        <p:tgtEl>
                                          <p:spTgt spid="161">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61">
                                            <p:txEl>
                                              <p:pRg st="11" end="11"/>
                                            </p:txEl>
                                          </p:spTgt>
                                        </p:tgtEl>
                                        <p:attrNameLst>
                                          <p:attrName>style.visibility</p:attrName>
                                        </p:attrNameLst>
                                      </p:cBhvr>
                                      <p:to>
                                        <p:strVal val="visible"/>
                                      </p:to>
                                    </p:set>
                                    <p:anim calcmode="lin" valueType="num">
                                      <p:cBhvr additive="base">
                                        <p:cTn id="67" dur="500"/>
                                        <p:tgtEl>
                                          <p:spTgt spid="161">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61">
                                            <p:txEl>
                                              <p:pRg st="12" end="12"/>
                                            </p:txEl>
                                          </p:spTgt>
                                        </p:tgtEl>
                                        <p:attrNameLst>
                                          <p:attrName>style.visibility</p:attrName>
                                        </p:attrNameLst>
                                      </p:cBhvr>
                                      <p:to>
                                        <p:strVal val="visible"/>
                                      </p:to>
                                    </p:set>
                                    <p:anim calcmode="lin" valueType="num">
                                      <p:cBhvr additive="base">
                                        <p:cTn id="72" dur="500"/>
                                        <p:tgtEl>
                                          <p:spTgt spid="161">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1">
                                            <p:txEl>
                                              <p:pRg st="13" end="13"/>
                                            </p:txEl>
                                          </p:spTgt>
                                        </p:tgtEl>
                                        <p:attrNameLst>
                                          <p:attrName>style.visibility</p:attrName>
                                        </p:attrNameLst>
                                      </p:cBhvr>
                                      <p:to>
                                        <p:strVal val="visible"/>
                                      </p:to>
                                    </p:set>
                                    <p:anim calcmode="lin" valueType="num">
                                      <p:cBhvr additive="base">
                                        <p:cTn id="77" dur="500"/>
                                        <p:tgtEl>
                                          <p:spTgt spid="161">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Vilopuls</a:t>
            </a:r>
            <a:endParaRPr/>
          </a:p>
        </p:txBody>
      </p:sp>
      <p:sp>
        <p:nvSpPr>
          <p:cNvPr id="167" name="Google Shape;167;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1" u="none">
                <a:solidFill>
                  <a:schemeClr val="dk1"/>
                </a:solidFill>
                <a:latin typeface="Calibri"/>
                <a:ea typeface="Calibri"/>
                <a:cs typeface="Calibri"/>
                <a:sym typeface="Calibri"/>
              </a:rPr>
              <a:t>Vilopulsen</a:t>
            </a:r>
            <a:r>
              <a:rPr lang="en-US" sz="2400" b="0" i="0" u="none">
                <a:solidFill>
                  <a:schemeClr val="dk1"/>
                </a:solidFill>
                <a:latin typeface="Calibri"/>
                <a:ea typeface="Calibri"/>
                <a:cs typeface="Calibri"/>
                <a:sym typeface="Calibri"/>
              </a:rPr>
              <a:t> ligger vanligtvis mellan 60-80 slag per minut hos personer som inte tränar regelbundet. Vältränade idrottsmän har oftast en vilopuls som är lägre än 50 och den kan i extrema fall vara så låg som 30-35 slag per minut. Hos personer med mycket dålig kondition kan man registrera en vilopuls på upp till 90-100 slag per minut.</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Vilopulsen sjunker alltså i takt med att konditions förbättras. Men du måste vara medveten om att vilopulsen också påverkas av fysiska faktorer som trötthet, värme och rökning, och psykiska faktorer som spänning och stress. Kön och individuella olikheter bidrar också till skillnader. Att jämföra olika personers vilopuls säger därför inte särskilt mycket.</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xEl>
                                              <p:pRg st="0" end="0"/>
                                            </p:txEl>
                                          </p:spTgt>
                                        </p:tgtEl>
                                        <p:attrNameLst>
                                          <p:attrName>style.visibility</p:attrName>
                                        </p:attrNameLst>
                                      </p:cBhvr>
                                      <p:to>
                                        <p:strVal val="visible"/>
                                      </p:to>
                                    </p:set>
                                    <p:animEffect transition="in" filter="fade">
                                      <p:cBhvr>
                                        <p:cTn id="12" dur="500"/>
                                        <p:tgtEl>
                                          <p:spTgt spid="1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7">
                                            <p:txEl>
                                              <p:pRg st="1" end="1"/>
                                            </p:txEl>
                                          </p:spTgt>
                                        </p:tgtEl>
                                        <p:attrNameLst>
                                          <p:attrName>style.visibility</p:attrName>
                                        </p:attrNameLst>
                                      </p:cBhvr>
                                      <p:to>
                                        <p:strVal val="visible"/>
                                      </p:to>
                                    </p:set>
                                    <p:animEffect transition="in" filter="fade">
                                      <p:cBhvr>
                                        <p:cTn id="17" dur="500"/>
                                        <p:tgtEl>
                                          <p:spTgt spid="1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7">
                                            <p:txEl>
                                              <p:pRg st="2" end="2"/>
                                            </p:txEl>
                                          </p:spTgt>
                                        </p:tgtEl>
                                        <p:attrNameLst>
                                          <p:attrName>style.visibility</p:attrName>
                                        </p:attrNameLst>
                                      </p:cBhvr>
                                      <p:to>
                                        <p:strVal val="visible"/>
                                      </p:to>
                                    </p:set>
                                    <p:animEffect transition="in" filter="fade">
                                      <p:cBhvr>
                                        <p:cTn id="22" dur="500"/>
                                        <p:tgtEl>
                                          <p:spTgt spid="1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Maxpuls</a:t>
            </a:r>
            <a:endParaRPr/>
          </a:p>
        </p:txBody>
      </p:sp>
      <p:sp>
        <p:nvSpPr>
          <p:cNvPr id="173" name="Google Shape;173;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Med </a:t>
            </a:r>
            <a:r>
              <a:rPr lang="en-US" sz="2400" b="1" i="1" u="none">
                <a:solidFill>
                  <a:schemeClr val="dk1"/>
                </a:solidFill>
                <a:latin typeface="Calibri"/>
                <a:ea typeface="Calibri"/>
                <a:cs typeface="Calibri"/>
                <a:sym typeface="Calibri"/>
              </a:rPr>
              <a:t>maxpuls</a:t>
            </a:r>
            <a:r>
              <a:rPr lang="en-US" sz="2400" b="0" i="0" u="none">
                <a:solidFill>
                  <a:schemeClr val="dk1"/>
                </a:solidFill>
                <a:latin typeface="Calibri"/>
                <a:ea typeface="Calibri"/>
                <a:cs typeface="Calibri"/>
                <a:sym typeface="Calibri"/>
              </a:rPr>
              <a:t> menas det maximala antal slag som ditt hjärta kan slå per minut. Din maxpuls påverkas till skillnad mot din vilopuls inte direkt av träning men det kan vara bra att veta vilken maxpuls du har för att träna på rätt intensitet. </a:t>
            </a:r>
            <a:endParaRPr/>
          </a:p>
          <a:p>
            <a:pPr marL="0" marR="0" lvl="0" indent="0"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Det finns en formel för att få en uppskattning av maxpulsen: </a:t>
            </a:r>
            <a:endParaRPr/>
          </a:p>
          <a:p>
            <a:pPr marL="0" marR="0" lvl="0" indent="0" algn="ctr" rtl="0">
              <a:lnSpc>
                <a:spcPct val="100000"/>
              </a:lnSpc>
              <a:spcBef>
                <a:spcPts val="480"/>
              </a:spcBef>
              <a:spcAft>
                <a:spcPts val="0"/>
              </a:spcAft>
              <a:buClr>
                <a:srgbClr val="FF0000"/>
              </a:buClr>
              <a:buSzPts val="2400"/>
              <a:buFont typeface="Arial"/>
              <a:buNone/>
            </a:pPr>
            <a:r>
              <a:rPr lang="en-US" sz="2400" b="1" i="0" u="none">
                <a:solidFill>
                  <a:srgbClr val="FF0000"/>
                </a:solidFill>
                <a:latin typeface="Calibri"/>
                <a:ea typeface="Calibri"/>
                <a:cs typeface="Calibri"/>
                <a:sym typeface="Calibri"/>
              </a:rPr>
              <a:t>220 slag/minut minus ålder. </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Observera att formeln inte ger din exakta maxpuls, eftersom denna skiljer sig från person till person, utan en ungefärlig.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0" end="0"/>
                                            </p:txEl>
                                          </p:spTgt>
                                        </p:tgtEl>
                                        <p:attrNameLst>
                                          <p:attrName>style.visibility</p:attrName>
                                        </p:attrNameLst>
                                      </p:cBhvr>
                                      <p:to>
                                        <p:strVal val="visible"/>
                                      </p:to>
                                    </p:set>
                                    <p:animEffect transition="in" filter="fade">
                                      <p:cBhvr>
                                        <p:cTn id="12" dur="500"/>
                                        <p:tgtEl>
                                          <p:spTgt spid="17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1" end="1"/>
                                            </p:txEl>
                                          </p:spTgt>
                                        </p:tgtEl>
                                        <p:attrNameLst>
                                          <p:attrName>style.visibility</p:attrName>
                                        </p:attrNameLst>
                                      </p:cBhvr>
                                      <p:to>
                                        <p:strVal val="visible"/>
                                      </p:to>
                                    </p:set>
                                    <p:animEffect transition="in" filter="fade">
                                      <p:cBhvr>
                                        <p:cTn id="17" dur="500"/>
                                        <p:tgtEl>
                                          <p:spTgt spid="17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2" end="2"/>
                                            </p:txEl>
                                          </p:spTgt>
                                        </p:tgtEl>
                                        <p:attrNameLst>
                                          <p:attrName>style.visibility</p:attrName>
                                        </p:attrNameLst>
                                      </p:cBhvr>
                                      <p:to>
                                        <p:strVal val="visible"/>
                                      </p:to>
                                    </p:set>
                                    <p:animEffect transition="in" filter="fade">
                                      <p:cBhvr>
                                        <p:cTn id="22" dur="500"/>
                                        <p:tgtEl>
                                          <p:spTgt spid="17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3" end="3"/>
                                            </p:txEl>
                                          </p:spTgt>
                                        </p:tgtEl>
                                        <p:attrNameLst>
                                          <p:attrName>style.visibility</p:attrName>
                                        </p:attrNameLst>
                                      </p:cBhvr>
                                      <p:to>
                                        <p:strVal val="visible"/>
                                      </p:to>
                                    </p:set>
                                    <p:animEffect transition="in" filter="fade">
                                      <p:cBhvr>
                                        <p:cTn id="27" dur="500"/>
                                        <p:tgtEl>
                                          <p:spTgt spid="17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xEl>
                                              <p:pRg st="4" end="4"/>
                                            </p:txEl>
                                          </p:spTgt>
                                        </p:tgtEl>
                                        <p:attrNameLst>
                                          <p:attrName>style.visibility</p:attrName>
                                        </p:attrNameLst>
                                      </p:cBhvr>
                                      <p:to>
                                        <p:strVal val="visible"/>
                                      </p:to>
                                    </p:set>
                                    <p:animEffect transition="in" filter="fade">
                                      <p:cBhvr>
                                        <p:cTn id="32" dur="500"/>
                                        <p:tgtEl>
                                          <p:spTgt spid="1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Calibri"/>
              <a:buNone/>
            </a:pPr>
            <a:r>
              <a:rPr lang="en-US" sz="2800" b="1" i="0" u="none">
                <a:solidFill>
                  <a:schemeClr val="dk1"/>
                </a:solidFill>
                <a:latin typeface="Calibri"/>
                <a:ea typeface="Calibri"/>
                <a:cs typeface="Calibri"/>
                <a:sym typeface="Calibri"/>
              </a:rPr>
              <a:t>Träningsplanering – ”att vara din egen tränare”</a:t>
            </a:r>
            <a:endParaRPr/>
          </a:p>
        </p:txBody>
      </p:sp>
      <p:sp>
        <p:nvSpPr>
          <p:cNvPr id="179" name="Google Shape;179;p2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Calibri"/>
                <a:ea typeface="Calibri"/>
                <a:cs typeface="Calibri"/>
                <a:sym typeface="Calibri"/>
              </a:rPr>
              <a:t>Att sätta upp mål</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Det första du bör göra är att tänka igenom vad du vill med din träning, det vill säga att du sätter upp mål, har en målsättning. Vart vill du nå? Vill du komma igång med att träna, eller vill du bli bättre i någon viss idrott? Eller vill du kanske genomföra en motionstävling, som Göteborgsvarvet eller Vasaloppet?</a:t>
            </a:r>
            <a:endParaRPr/>
          </a:p>
          <a:p>
            <a:pPr marL="0" marR="0" lvl="0" indent="0"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Målsättningar skiljer sig från person till person. Bry dig därför inte så mycket om andra målsättningar, se istället till att hitta en som stämmer med vad du själv vill.</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9">
                                            <p:txEl>
                                              <p:pRg st="0" end="0"/>
                                            </p:txEl>
                                          </p:spTgt>
                                        </p:tgtEl>
                                        <p:attrNameLst>
                                          <p:attrName>style.visibility</p:attrName>
                                        </p:attrNameLst>
                                      </p:cBhvr>
                                      <p:to>
                                        <p:strVal val="visible"/>
                                      </p:to>
                                    </p:set>
                                    <p:animEffect transition="in" filter="fade">
                                      <p:cBhvr>
                                        <p:cTn id="12" dur="500"/>
                                        <p:tgtEl>
                                          <p:spTgt spid="1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xEl>
                                              <p:pRg st="1" end="1"/>
                                            </p:txEl>
                                          </p:spTgt>
                                        </p:tgtEl>
                                        <p:attrNameLst>
                                          <p:attrName>style.visibility</p:attrName>
                                        </p:attrNameLst>
                                      </p:cBhvr>
                                      <p:to>
                                        <p:strVal val="visible"/>
                                      </p:to>
                                    </p:set>
                                    <p:animEffect transition="in" filter="fade">
                                      <p:cBhvr>
                                        <p:cTn id="17" dur="500"/>
                                        <p:tgtEl>
                                          <p:spTgt spid="1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9">
                                            <p:txEl>
                                              <p:pRg st="2" end="2"/>
                                            </p:txEl>
                                          </p:spTgt>
                                        </p:tgtEl>
                                        <p:attrNameLst>
                                          <p:attrName>style.visibility</p:attrName>
                                        </p:attrNameLst>
                                      </p:cBhvr>
                                      <p:to>
                                        <p:strVal val="visible"/>
                                      </p:to>
                                    </p:set>
                                    <p:animEffect transition="in" filter="fade">
                                      <p:cBhvr>
                                        <p:cTn id="22" dur="500"/>
                                        <p:tgtEl>
                                          <p:spTgt spid="17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9">
                                            <p:txEl>
                                              <p:pRg st="3" end="3"/>
                                            </p:txEl>
                                          </p:spTgt>
                                        </p:tgtEl>
                                        <p:attrNameLst>
                                          <p:attrName>style.visibility</p:attrName>
                                        </p:attrNameLst>
                                      </p:cBhvr>
                                      <p:to>
                                        <p:strVal val="visible"/>
                                      </p:to>
                                    </p:set>
                                    <p:animEffect transition="in" filter="fade">
                                      <p:cBhvr>
                                        <p:cTn id="27" dur="500"/>
                                        <p:tgtEl>
                                          <p:spTgt spid="1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9">
                                            <p:txEl>
                                              <p:pRg st="4" end="4"/>
                                            </p:txEl>
                                          </p:spTgt>
                                        </p:tgtEl>
                                        <p:attrNameLst>
                                          <p:attrName>style.visibility</p:attrName>
                                        </p:attrNameLst>
                                      </p:cBhvr>
                                      <p:to>
                                        <p:strVal val="visible"/>
                                      </p:to>
                                    </p:set>
                                    <p:animEffect transition="in" filter="fade">
                                      <p:cBhvr>
                                        <p:cTn id="32" dur="500"/>
                                        <p:tgtEl>
                                          <p:spTgt spid="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Planering - tips</a:t>
            </a:r>
            <a:endParaRPr/>
          </a:p>
        </p:txBody>
      </p:sp>
      <p:sp>
        <p:nvSpPr>
          <p:cNvPr id="185" name="Google Shape;185;p2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Tänk igenom </a:t>
            </a:r>
            <a:r>
              <a:rPr lang="en-US" sz="2400" b="1" i="1" u="none">
                <a:solidFill>
                  <a:schemeClr val="dk1"/>
                </a:solidFill>
                <a:latin typeface="Calibri"/>
                <a:ea typeface="Calibri"/>
                <a:cs typeface="Calibri"/>
                <a:sym typeface="Calibri"/>
              </a:rPr>
              <a:t>vad du vill göra</a:t>
            </a:r>
            <a:r>
              <a:rPr lang="en-US" sz="2400" b="0" i="0" u="none">
                <a:solidFill>
                  <a:schemeClr val="dk1"/>
                </a:solidFill>
                <a:latin typeface="Calibri"/>
                <a:ea typeface="Calibri"/>
                <a:cs typeface="Calibri"/>
                <a:sym typeface="Calibri"/>
              </a:rPr>
              <a:t>. Tänk inte på vad alla andra gör utan tänker efter vad du tycker är roligt. Det behöver inte var någon särskild idrott. Det viktiga är att du rör på dig.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Fundera på </a:t>
            </a:r>
            <a:r>
              <a:rPr lang="en-US" sz="2400" b="1" i="1" u="none">
                <a:solidFill>
                  <a:schemeClr val="dk1"/>
                </a:solidFill>
                <a:latin typeface="Calibri"/>
                <a:ea typeface="Calibri"/>
                <a:cs typeface="Calibri"/>
                <a:sym typeface="Calibri"/>
              </a:rPr>
              <a:t>hur ofta </a:t>
            </a:r>
            <a:r>
              <a:rPr lang="en-US" sz="2400" b="0" i="0" u="none">
                <a:solidFill>
                  <a:schemeClr val="dk1"/>
                </a:solidFill>
                <a:latin typeface="Calibri"/>
                <a:ea typeface="Calibri"/>
                <a:cs typeface="Calibri"/>
                <a:sym typeface="Calibri"/>
              </a:rPr>
              <a:t>du ska träna/röra på dig.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Calibri"/>
                <a:ea typeface="Calibri"/>
                <a:cs typeface="Calibri"/>
                <a:sym typeface="Calibri"/>
              </a:rPr>
              <a:t>Fundera på hur du ska </a:t>
            </a:r>
            <a:r>
              <a:rPr lang="en-US" sz="2400" b="1" i="1" u="none">
                <a:solidFill>
                  <a:schemeClr val="dk1"/>
                </a:solidFill>
                <a:latin typeface="Calibri"/>
                <a:ea typeface="Calibri"/>
                <a:cs typeface="Calibri"/>
                <a:sym typeface="Calibri"/>
              </a:rPr>
              <a:t>lägga upp ditt träningspass</a:t>
            </a:r>
            <a:r>
              <a:rPr lang="en-US" sz="2400" b="0" i="0" u="none">
                <a:solidFill>
                  <a:schemeClr val="dk1"/>
                </a:solidFill>
                <a:latin typeface="Calibri"/>
                <a:ea typeface="Calibri"/>
                <a:cs typeface="Calibri"/>
                <a:sym typeface="Calibri"/>
              </a:rPr>
              <a:t>:</a:t>
            </a:r>
            <a:endParaRPr/>
          </a:p>
          <a:p>
            <a:pPr marL="342900" marR="0" lvl="0" indent="-342900" algn="l" rtl="0">
              <a:lnSpc>
                <a:spcPct val="100000"/>
              </a:lnSpc>
              <a:spcBef>
                <a:spcPts val="480"/>
              </a:spcBef>
              <a:spcAft>
                <a:spcPts val="0"/>
              </a:spcAft>
              <a:buClr>
                <a:schemeClr val="dk1"/>
              </a:buClr>
              <a:buSzPts val="2400"/>
              <a:buFont typeface="Noto Sans Symbols"/>
              <a:buChar char="✔"/>
            </a:pPr>
            <a:r>
              <a:rPr lang="en-US" sz="2400" b="0" i="0" u="none">
                <a:solidFill>
                  <a:schemeClr val="dk1"/>
                </a:solidFill>
                <a:latin typeface="Calibri"/>
                <a:ea typeface="Calibri"/>
                <a:cs typeface="Calibri"/>
                <a:sym typeface="Calibri"/>
              </a:rPr>
              <a:t>Hur länge ska du hålla på varje gång?</a:t>
            </a:r>
            <a:endParaRPr/>
          </a:p>
          <a:p>
            <a:pPr marL="342900" marR="0" lvl="0" indent="-342900" algn="l" rtl="0">
              <a:lnSpc>
                <a:spcPct val="100000"/>
              </a:lnSpc>
              <a:spcBef>
                <a:spcPts val="480"/>
              </a:spcBef>
              <a:spcAft>
                <a:spcPts val="0"/>
              </a:spcAft>
              <a:buClr>
                <a:schemeClr val="dk1"/>
              </a:buClr>
              <a:buSzPts val="2400"/>
              <a:buFont typeface="Noto Sans Symbols"/>
              <a:buChar char="✔"/>
            </a:pPr>
            <a:r>
              <a:rPr lang="en-US" sz="2400" b="0" i="0" u="none">
                <a:solidFill>
                  <a:schemeClr val="dk1"/>
                </a:solidFill>
                <a:latin typeface="Calibri"/>
                <a:ea typeface="Calibri"/>
                <a:cs typeface="Calibri"/>
                <a:sym typeface="Calibri"/>
              </a:rPr>
              <a:t>Vilken intensitet behöver du hålla för att nå dina mål?</a:t>
            </a:r>
            <a:endParaRPr/>
          </a:p>
          <a:p>
            <a:pPr marL="342900" marR="0" lvl="0" indent="-342900" algn="l" rtl="0">
              <a:lnSpc>
                <a:spcPct val="100000"/>
              </a:lnSpc>
              <a:spcBef>
                <a:spcPts val="480"/>
              </a:spcBef>
              <a:spcAft>
                <a:spcPts val="0"/>
              </a:spcAft>
              <a:buClr>
                <a:schemeClr val="dk1"/>
              </a:buClr>
              <a:buSzPts val="2400"/>
              <a:buFont typeface="Noto Sans Symbols"/>
              <a:buChar char="✔"/>
            </a:pPr>
            <a:r>
              <a:rPr lang="en-US" sz="2400" b="0" i="0" u="none">
                <a:solidFill>
                  <a:schemeClr val="dk1"/>
                </a:solidFill>
                <a:latin typeface="Calibri"/>
                <a:ea typeface="Calibri"/>
                <a:cs typeface="Calibri"/>
                <a:sym typeface="Calibri"/>
              </a:rPr>
              <a:t>Behövs några hjälpmedel, som musik eller redskap?</a:t>
            </a:r>
            <a:endParaRPr/>
          </a:p>
          <a:p>
            <a:pPr marL="342900" marR="0" lvl="0" indent="-342900" algn="l" rtl="0">
              <a:lnSpc>
                <a:spcPct val="100000"/>
              </a:lnSpc>
              <a:spcBef>
                <a:spcPts val="480"/>
              </a:spcBef>
              <a:spcAft>
                <a:spcPts val="0"/>
              </a:spcAft>
              <a:buClr>
                <a:schemeClr val="dk1"/>
              </a:buClr>
              <a:buSzPts val="2400"/>
              <a:buFont typeface="Noto Sans Symbols"/>
              <a:buChar char="✔"/>
            </a:pPr>
            <a:r>
              <a:rPr lang="en-US" sz="2400" b="0" i="0" u="none">
                <a:solidFill>
                  <a:schemeClr val="dk1"/>
                </a:solidFill>
                <a:latin typeface="Calibri"/>
                <a:ea typeface="Calibri"/>
                <a:cs typeface="Calibri"/>
                <a:sym typeface="Calibri"/>
              </a:rPr>
              <a:t>Om det är en organiserad idrott, kontakta då din förening där du får hjälp med ovan nämnda punkter.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85">
                                            <p:txEl>
                                              <p:pRg st="0" end="0"/>
                                            </p:txEl>
                                          </p:spTgt>
                                        </p:tgtEl>
                                        <p:attrNameLst>
                                          <p:attrName>style.visibility</p:attrName>
                                        </p:attrNameLst>
                                      </p:cBhvr>
                                      <p:to>
                                        <p:strVal val="visible"/>
                                      </p:to>
                                    </p:set>
                                    <p:animEffect transition="in" filter="fade">
                                      <p:cBhvr>
                                        <p:cTn id="11" dur="2000"/>
                                        <p:tgtEl>
                                          <p:spTgt spid="18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5">
                                            <p:txEl>
                                              <p:pRg st="1" end="1"/>
                                            </p:txEl>
                                          </p:spTgt>
                                        </p:tgtEl>
                                        <p:attrNameLst>
                                          <p:attrName>style.visibility</p:attrName>
                                        </p:attrNameLst>
                                      </p:cBhvr>
                                      <p:to>
                                        <p:strVal val="visible"/>
                                      </p:to>
                                    </p:set>
                                    <p:animEffect transition="in" filter="fade">
                                      <p:cBhvr>
                                        <p:cTn id="16" dur="2000"/>
                                        <p:tgtEl>
                                          <p:spTgt spid="18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5">
                                            <p:txEl>
                                              <p:pRg st="2" end="2"/>
                                            </p:txEl>
                                          </p:spTgt>
                                        </p:tgtEl>
                                        <p:attrNameLst>
                                          <p:attrName>style.visibility</p:attrName>
                                        </p:attrNameLst>
                                      </p:cBhvr>
                                      <p:to>
                                        <p:strVal val="visible"/>
                                      </p:to>
                                    </p:set>
                                    <p:animEffect transition="in" filter="fade">
                                      <p:cBhvr>
                                        <p:cTn id="21" dur="2000"/>
                                        <p:tgtEl>
                                          <p:spTgt spid="18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5">
                                            <p:txEl>
                                              <p:pRg st="3" end="3"/>
                                            </p:txEl>
                                          </p:spTgt>
                                        </p:tgtEl>
                                        <p:attrNameLst>
                                          <p:attrName>style.visibility</p:attrName>
                                        </p:attrNameLst>
                                      </p:cBhvr>
                                      <p:to>
                                        <p:strVal val="visible"/>
                                      </p:to>
                                    </p:set>
                                    <p:animEffect transition="in" filter="fade">
                                      <p:cBhvr>
                                        <p:cTn id="26" dur="2000"/>
                                        <p:tgtEl>
                                          <p:spTgt spid="18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5">
                                            <p:txEl>
                                              <p:pRg st="4" end="4"/>
                                            </p:txEl>
                                          </p:spTgt>
                                        </p:tgtEl>
                                        <p:attrNameLst>
                                          <p:attrName>style.visibility</p:attrName>
                                        </p:attrNameLst>
                                      </p:cBhvr>
                                      <p:to>
                                        <p:strVal val="visible"/>
                                      </p:to>
                                    </p:set>
                                    <p:animEffect transition="in" filter="fade">
                                      <p:cBhvr>
                                        <p:cTn id="31" dur="2000"/>
                                        <p:tgtEl>
                                          <p:spTgt spid="18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5">
                                            <p:txEl>
                                              <p:pRg st="5" end="5"/>
                                            </p:txEl>
                                          </p:spTgt>
                                        </p:tgtEl>
                                        <p:attrNameLst>
                                          <p:attrName>style.visibility</p:attrName>
                                        </p:attrNameLst>
                                      </p:cBhvr>
                                      <p:to>
                                        <p:strVal val="visible"/>
                                      </p:to>
                                    </p:set>
                                    <p:animEffect transition="in" filter="fade">
                                      <p:cBhvr>
                                        <p:cTn id="36" dur="2000"/>
                                        <p:tgtEl>
                                          <p:spTgt spid="18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5">
                                            <p:txEl>
                                              <p:pRg st="6" end="6"/>
                                            </p:txEl>
                                          </p:spTgt>
                                        </p:tgtEl>
                                        <p:attrNameLst>
                                          <p:attrName>style.visibility</p:attrName>
                                        </p:attrNameLst>
                                      </p:cBhvr>
                                      <p:to>
                                        <p:strVal val="visible"/>
                                      </p:to>
                                    </p:set>
                                    <p:animEffect transition="in" filter="fade">
                                      <p:cBhvr>
                                        <p:cTn id="41" dur="2000"/>
                                        <p:tgtEl>
                                          <p:spTgt spid="18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5">
                                            <p:txEl>
                                              <p:pRg st="7" end="7"/>
                                            </p:txEl>
                                          </p:spTgt>
                                        </p:tgtEl>
                                        <p:attrNameLst>
                                          <p:attrName>style.visibility</p:attrName>
                                        </p:attrNameLst>
                                      </p:cBhvr>
                                      <p:to>
                                        <p:strVal val="visible"/>
                                      </p:to>
                                    </p:set>
                                    <p:animEffect transition="in" filter="fade">
                                      <p:cBhvr>
                                        <p:cTn id="46" dur="2000"/>
                                        <p:tgtEl>
                                          <p:spTgt spid="18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5">
                                            <p:txEl>
                                              <p:pRg st="8" end="8"/>
                                            </p:txEl>
                                          </p:spTgt>
                                        </p:tgtEl>
                                        <p:attrNameLst>
                                          <p:attrName>style.visibility</p:attrName>
                                        </p:attrNameLst>
                                      </p:cBhvr>
                                      <p:to>
                                        <p:strVal val="visible"/>
                                      </p:to>
                                    </p:set>
                                    <p:animEffect transition="in" filter="fade">
                                      <p:cBhvr>
                                        <p:cTn id="51" dur="2000"/>
                                        <p:tgtEl>
                                          <p:spTgt spid="1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Hjälpmedel vid träningsplanering</a:t>
            </a:r>
            <a:endParaRPr/>
          </a:p>
        </p:txBody>
      </p:sp>
      <p:sp>
        <p:nvSpPr>
          <p:cNvPr id="191" name="Google Shape;191;p3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i="1" u="none">
                <a:solidFill>
                  <a:schemeClr val="dk1"/>
                </a:solidFill>
                <a:latin typeface="Calibri"/>
                <a:ea typeface="Calibri"/>
                <a:cs typeface="Calibri"/>
                <a:sym typeface="Calibri"/>
              </a:rPr>
              <a:t>Träningsdagbok</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Calibri"/>
                <a:ea typeface="Calibri"/>
                <a:cs typeface="Calibri"/>
                <a:sym typeface="Calibri"/>
              </a:rPr>
              <a:t>Här skriver du vad och hur du tränar. Dessutom kan träningsdagboken vara en hjälp när du planerar din träning. Se några veckor framåt i tiden och planera när du ska träna och vad du ska träna. </a:t>
            </a:r>
            <a:endParaRPr/>
          </a:p>
          <a:p>
            <a:pPr marL="0" marR="0" lvl="0" indent="0" algn="l" rtl="0">
              <a:lnSpc>
                <a:spcPct val="100000"/>
              </a:lnSpc>
              <a:spcBef>
                <a:spcPts val="360"/>
              </a:spcBef>
              <a:spcAft>
                <a:spcPts val="0"/>
              </a:spcAft>
              <a:buClr>
                <a:schemeClr val="dk1"/>
              </a:buClr>
              <a:buSzPts val="1800"/>
              <a:buFont typeface="Arial"/>
              <a:buNone/>
            </a:pPr>
            <a:r>
              <a:rPr lang="en-US" sz="1800" b="0" i="1" u="none">
                <a:solidFill>
                  <a:schemeClr val="dk1"/>
                </a:solidFill>
                <a:latin typeface="Calibri"/>
                <a:ea typeface="Calibri"/>
                <a:cs typeface="Calibri"/>
                <a:sym typeface="Calibri"/>
              </a:rPr>
              <a:t> </a:t>
            </a: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Arial"/>
              <a:buNone/>
            </a:pPr>
            <a:r>
              <a:rPr lang="en-US" sz="1800" b="1" i="1" u="none">
                <a:solidFill>
                  <a:schemeClr val="dk1"/>
                </a:solidFill>
                <a:latin typeface="Calibri"/>
                <a:ea typeface="Calibri"/>
                <a:cs typeface="Calibri"/>
                <a:sym typeface="Calibri"/>
              </a:rPr>
              <a:t>Appar</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Calibri"/>
                <a:ea typeface="Calibri"/>
                <a:cs typeface="Calibri"/>
                <a:sym typeface="Calibri"/>
              </a:rPr>
              <a:t>Det finns en mängd olika appar som hjälper till att planera och följa upp din träning. I apparna kan du oftast spara de träningar du genomför. Om du har rört dig utomhus kan du ofta följa vägval, sträcka och hastighet med hjälp av GPS. </a:t>
            </a:r>
            <a:endParaRPr/>
          </a:p>
          <a:p>
            <a:pPr marL="0" marR="0" lvl="0" indent="0" algn="l" rtl="0">
              <a:lnSpc>
                <a:spcPct val="100000"/>
              </a:lnSpc>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Arial"/>
              <a:buNone/>
            </a:pPr>
            <a:r>
              <a:rPr lang="en-US" sz="1800" b="1" i="1" u="none">
                <a:solidFill>
                  <a:schemeClr val="dk1"/>
                </a:solidFill>
                <a:latin typeface="Calibri"/>
                <a:ea typeface="Calibri"/>
                <a:cs typeface="Calibri"/>
                <a:sym typeface="Calibri"/>
              </a:rPr>
              <a:t>Böcker</a:t>
            </a:r>
            <a:endParaRPr/>
          </a:p>
          <a:p>
            <a:pPr marL="0" marR="0" lvl="0" indent="0" algn="l" rtl="0">
              <a:lnSpc>
                <a:spcPct val="100000"/>
              </a:lnSpc>
              <a:spcBef>
                <a:spcPts val="360"/>
              </a:spcBef>
              <a:spcAft>
                <a:spcPts val="0"/>
              </a:spcAft>
              <a:buClr>
                <a:schemeClr val="dk1"/>
              </a:buClr>
              <a:buSzPts val="1800"/>
              <a:buFont typeface="Arial"/>
              <a:buNone/>
            </a:pPr>
            <a:r>
              <a:rPr lang="en-US" sz="1800" b="0" i="0" u="none">
                <a:solidFill>
                  <a:schemeClr val="dk1"/>
                </a:solidFill>
                <a:latin typeface="Calibri"/>
                <a:ea typeface="Calibri"/>
                <a:cs typeface="Calibri"/>
                <a:sym typeface="Calibri"/>
              </a:rPr>
              <a:t>Biblioteket är en utmärkt plats att börja på om du vill lära dig mer om träning och träningsplanering. Inom ämnet idrott och hälsa finns det många böcker som ger tips på hur du kommer igång med träningen. </a:t>
            </a:r>
            <a:endParaRPr/>
          </a:p>
          <a:p>
            <a:pPr marL="0" marR="0" lvl="0" indent="0" algn="l" rtl="0">
              <a:lnSpc>
                <a:spcPct val="100000"/>
              </a:lnSpc>
              <a:spcBef>
                <a:spcPts val="360"/>
              </a:spcBef>
              <a:spcAft>
                <a:spcPts val="0"/>
              </a:spcAft>
              <a:buClr>
                <a:schemeClr val="dk1"/>
              </a:buClr>
              <a:buSzPts val="1800"/>
              <a:buFont typeface="Arial"/>
              <a:buNone/>
            </a:pPr>
            <a:r>
              <a:rPr lang="en-US" sz="1800" b="0" i="1" u="none">
                <a:solidFill>
                  <a:schemeClr val="dk1"/>
                </a:solidFill>
                <a:latin typeface="Calibri"/>
                <a:ea typeface="Calibri"/>
                <a:cs typeface="Calibri"/>
                <a:sym typeface="Calibri"/>
              </a:rPr>
              <a:t> </a:t>
            </a:r>
            <a:endParaRPr sz="1800" b="0" i="0" u="none">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800"/>
              <a:buFont typeface="Arial"/>
              <a:buNone/>
            </a:pPr>
            <a:r>
              <a:rPr lang="en-US" sz="1800" b="0" i="1" u="none">
                <a:solidFill>
                  <a:schemeClr val="dk1"/>
                </a:solidFill>
                <a:latin typeface="Calibri"/>
                <a:ea typeface="Calibri"/>
                <a:cs typeface="Calibri"/>
                <a:sym typeface="Calibri"/>
              </a:rPr>
              <a:t> </a:t>
            </a:r>
            <a:endParaRPr sz="1800" b="0" i="0" u="none">
              <a:solidFill>
                <a:schemeClr val="dk1"/>
              </a:solidFill>
              <a:latin typeface="Calibri"/>
              <a:ea typeface="Calibri"/>
              <a:cs typeface="Calibri"/>
              <a:sym typeface="Calibri"/>
            </a:endParaRPr>
          </a:p>
          <a:p>
            <a:pPr marL="342900" marR="0" lvl="0" indent="-228600" algn="l" rtl="0">
              <a:spcBef>
                <a:spcPts val="36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1">
                                            <p:txEl>
                                              <p:pRg st="0" end="0"/>
                                            </p:txEl>
                                          </p:spTgt>
                                        </p:tgtEl>
                                        <p:attrNameLst>
                                          <p:attrName>style.visibility</p:attrName>
                                        </p:attrNameLst>
                                      </p:cBhvr>
                                      <p:to>
                                        <p:strVal val="visible"/>
                                      </p:to>
                                    </p:set>
                                    <p:animEffect transition="in" filter="fade">
                                      <p:cBhvr>
                                        <p:cTn id="12" dur="1000"/>
                                        <p:tgtEl>
                                          <p:spTgt spid="1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1">
                                            <p:txEl>
                                              <p:pRg st="1" end="1"/>
                                            </p:txEl>
                                          </p:spTgt>
                                        </p:tgtEl>
                                        <p:attrNameLst>
                                          <p:attrName>style.visibility</p:attrName>
                                        </p:attrNameLst>
                                      </p:cBhvr>
                                      <p:to>
                                        <p:strVal val="visible"/>
                                      </p:to>
                                    </p:set>
                                    <p:animEffect transition="in" filter="fade">
                                      <p:cBhvr>
                                        <p:cTn id="17" dur="1000"/>
                                        <p:tgtEl>
                                          <p:spTgt spid="1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1">
                                            <p:txEl>
                                              <p:pRg st="2" end="2"/>
                                            </p:txEl>
                                          </p:spTgt>
                                        </p:tgtEl>
                                        <p:attrNameLst>
                                          <p:attrName>style.visibility</p:attrName>
                                        </p:attrNameLst>
                                      </p:cBhvr>
                                      <p:to>
                                        <p:strVal val="visible"/>
                                      </p:to>
                                    </p:set>
                                    <p:animEffect transition="in" filter="fade">
                                      <p:cBhvr>
                                        <p:cTn id="22" dur="1000"/>
                                        <p:tgtEl>
                                          <p:spTgt spid="1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1">
                                            <p:txEl>
                                              <p:pRg st="3" end="3"/>
                                            </p:txEl>
                                          </p:spTgt>
                                        </p:tgtEl>
                                        <p:attrNameLst>
                                          <p:attrName>style.visibility</p:attrName>
                                        </p:attrNameLst>
                                      </p:cBhvr>
                                      <p:to>
                                        <p:strVal val="visible"/>
                                      </p:to>
                                    </p:set>
                                    <p:animEffect transition="in" filter="fade">
                                      <p:cBhvr>
                                        <p:cTn id="27" dur="1000"/>
                                        <p:tgtEl>
                                          <p:spTgt spid="1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1">
                                            <p:txEl>
                                              <p:pRg st="4" end="4"/>
                                            </p:txEl>
                                          </p:spTgt>
                                        </p:tgtEl>
                                        <p:attrNameLst>
                                          <p:attrName>style.visibility</p:attrName>
                                        </p:attrNameLst>
                                      </p:cBhvr>
                                      <p:to>
                                        <p:strVal val="visible"/>
                                      </p:to>
                                    </p:set>
                                    <p:animEffect transition="in" filter="fade">
                                      <p:cBhvr>
                                        <p:cTn id="32" dur="1000"/>
                                        <p:tgtEl>
                                          <p:spTgt spid="1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1">
                                            <p:txEl>
                                              <p:pRg st="5" end="5"/>
                                            </p:txEl>
                                          </p:spTgt>
                                        </p:tgtEl>
                                        <p:attrNameLst>
                                          <p:attrName>style.visibility</p:attrName>
                                        </p:attrNameLst>
                                      </p:cBhvr>
                                      <p:to>
                                        <p:strVal val="visible"/>
                                      </p:to>
                                    </p:set>
                                    <p:animEffect transition="in" filter="fade">
                                      <p:cBhvr>
                                        <p:cTn id="37" dur="1000"/>
                                        <p:tgtEl>
                                          <p:spTgt spid="1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1">
                                            <p:txEl>
                                              <p:pRg st="6" end="6"/>
                                            </p:txEl>
                                          </p:spTgt>
                                        </p:tgtEl>
                                        <p:attrNameLst>
                                          <p:attrName>style.visibility</p:attrName>
                                        </p:attrNameLst>
                                      </p:cBhvr>
                                      <p:to>
                                        <p:strVal val="visible"/>
                                      </p:to>
                                    </p:set>
                                    <p:animEffect transition="in" filter="fade">
                                      <p:cBhvr>
                                        <p:cTn id="42" dur="1000"/>
                                        <p:tgtEl>
                                          <p:spTgt spid="19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1">
                                            <p:txEl>
                                              <p:pRg st="7" end="7"/>
                                            </p:txEl>
                                          </p:spTgt>
                                        </p:tgtEl>
                                        <p:attrNameLst>
                                          <p:attrName>style.visibility</p:attrName>
                                        </p:attrNameLst>
                                      </p:cBhvr>
                                      <p:to>
                                        <p:strVal val="visible"/>
                                      </p:to>
                                    </p:set>
                                    <p:animEffect transition="in" filter="fade">
                                      <p:cBhvr>
                                        <p:cTn id="47" dur="1000"/>
                                        <p:tgtEl>
                                          <p:spTgt spid="19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1">
                                            <p:txEl>
                                              <p:pRg st="8" end="8"/>
                                            </p:txEl>
                                          </p:spTgt>
                                        </p:tgtEl>
                                        <p:attrNameLst>
                                          <p:attrName>style.visibility</p:attrName>
                                        </p:attrNameLst>
                                      </p:cBhvr>
                                      <p:to>
                                        <p:strVal val="visible"/>
                                      </p:to>
                                    </p:set>
                                    <p:animEffect transition="in" filter="fade">
                                      <p:cBhvr>
                                        <p:cTn id="52" dur="1000"/>
                                        <p:tgtEl>
                                          <p:spTgt spid="191">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1">
                                            <p:txEl>
                                              <p:pRg st="9" end="9"/>
                                            </p:txEl>
                                          </p:spTgt>
                                        </p:tgtEl>
                                        <p:attrNameLst>
                                          <p:attrName>style.visibility</p:attrName>
                                        </p:attrNameLst>
                                      </p:cBhvr>
                                      <p:to>
                                        <p:strVal val="visible"/>
                                      </p:to>
                                    </p:set>
                                    <p:animEffect transition="in" filter="fade">
                                      <p:cBhvr>
                                        <p:cTn id="57" dur="1000"/>
                                        <p:tgtEl>
                                          <p:spTgt spid="191">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91">
                                            <p:txEl>
                                              <p:pRg st="10" end="10"/>
                                            </p:txEl>
                                          </p:spTgt>
                                        </p:tgtEl>
                                        <p:attrNameLst>
                                          <p:attrName>style.visibility</p:attrName>
                                        </p:attrNameLst>
                                      </p:cBhvr>
                                      <p:to>
                                        <p:strVal val="visible"/>
                                      </p:to>
                                    </p:set>
                                    <p:animEffect transition="in" filter="fade">
                                      <p:cBhvr>
                                        <p:cTn id="62" dur="1000"/>
                                        <p:tgtEl>
                                          <p:spTgt spid="19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Utvärdera din träning</a:t>
            </a:r>
            <a:endParaRPr/>
          </a:p>
        </p:txBody>
      </p:sp>
      <p:sp>
        <p:nvSpPr>
          <p:cNvPr id="197" name="Google Shape;197;p3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De flesta av oss behöver inte mäta för att se att träningen ger resultat. Ofta känner vi det: </a:t>
            </a:r>
            <a:r>
              <a:rPr lang="en-US" sz="2000" b="1" i="1" u="none">
                <a:solidFill>
                  <a:schemeClr val="dk1"/>
                </a:solidFill>
                <a:latin typeface="Calibri"/>
                <a:ea typeface="Calibri"/>
                <a:cs typeface="Calibri"/>
                <a:sym typeface="Calibri"/>
              </a:rPr>
              <a:t>koncentrationen ökar, vi blir piggare, känner oss starkare, orkar mer</a:t>
            </a:r>
            <a:r>
              <a:rPr lang="en-US" sz="2000" b="0" i="0" u="none">
                <a:solidFill>
                  <a:schemeClr val="dk1"/>
                </a:solidFill>
                <a:latin typeface="Calibri"/>
                <a:ea typeface="Calibri"/>
                <a:cs typeface="Calibri"/>
                <a:sym typeface="Calibri"/>
              </a:rPr>
              <a:t> och så vidare. Men vill man mäta sin träning med jämna mellanrum kan man se att träningsplaneringen ger det resultat man vill. Det kan vara en sporre att se mätbara bevis på att träningen verkligen ger resultat. </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Det enklaste sättet att utvärdera uthållighetsträning är att utföra din aktivitet (simma, cykla, springa, åka skidor) en viss sträcka innan du börjar din träningsperiod. Ta tiden på sträckan. Sedan tränar du en viss period som planerat och när träningsperioden är genomförd gör du samma sak som första gången – samma aktivitet på samma sträcka – och tar tiden igen. Om du då klarar att göra en bättre tid, så har träningen gett resultat. </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7">
                                            <p:txEl>
                                              <p:pRg st="0" end="0"/>
                                            </p:txEl>
                                          </p:spTgt>
                                        </p:tgtEl>
                                        <p:attrNameLst>
                                          <p:attrName>style.visibility</p:attrName>
                                        </p:attrNameLst>
                                      </p:cBhvr>
                                      <p:to>
                                        <p:strVal val="visible"/>
                                      </p:to>
                                    </p:set>
                                    <p:animEffect transition="in" filter="fade">
                                      <p:cBhvr>
                                        <p:cTn id="12" dur="500"/>
                                        <p:tgtEl>
                                          <p:spTgt spid="1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7">
                                            <p:txEl>
                                              <p:pRg st="1" end="1"/>
                                            </p:txEl>
                                          </p:spTgt>
                                        </p:tgtEl>
                                        <p:attrNameLst>
                                          <p:attrName>style.visibility</p:attrName>
                                        </p:attrNameLst>
                                      </p:cBhvr>
                                      <p:to>
                                        <p:strVal val="visible"/>
                                      </p:to>
                                    </p:set>
                                    <p:animEffect transition="in" filter="fade">
                                      <p:cBhvr>
                                        <p:cTn id="17" dur="500"/>
                                        <p:tgtEl>
                                          <p:spTgt spid="1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7">
                                            <p:txEl>
                                              <p:pRg st="2" end="2"/>
                                            </p:txEl>
                                          </p:spTgt>
                                        </p:tgtEl>
                                        <p:attrNameLst>
                                          <p:attrName>style.visibility</p:attrName>
                                        </p:attrNameLst>
                                      </p:cBhvr>
                                      <p:to>
                                        <p:strVal val="visible"/>
                                      </p:to>
                                    </p:set>
                                    <p:animEffect transition="in" filter="fade">
                                      <p:cBhvr>
                                        <p:cTn id="22" dur="500"/>
                                        <p:tgtEl>
                                          <p:spTgt spid="1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7">
                                            <p:txEl>
                                              <p:pRg st="3" end="3"/>
                                            </p:txEl>
                                          </p:spTgt>
                                        </p:tgtEl>
                                        <p:attrNameLst>
                                          <p:attrName>style.visibility</p:attrName>
                                        </p:attrNameLst>
                                      </p:cBhvr>
                                      <p:to>
                                        <p:strVal val="visible"/>
                                      </p:to>
                                    </p:set>
                                    <p:animEffect transition="in" filter="fade">
                                      <p:cBhvr>
                                        <p:cTn id="27" dur="500"/>
                                        <p:tgtEl>
                                          <p:spTgt spid="19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600" b="0" i="0" u="none">
                <a:solidFill>
                  <a:schemeClr val="dk1"/>
                </a:solidFill>
                <a:latin typeface="Calibri"/>
                <a:ea typeface="Calibri"/>
                <a:cs typeface="Calibri"/>
                <a:sym typeface="Calibri"/>
              </a:rPr>
              <a:t>Vi har alla olika förutsättningar…</a:t>
            </a:r>
            <a:endParaRPr/>
          </a:p>
        </p:txBody>
      </p:sp>
      <p:sp>
        <p:nvSpPr>
          <p:cNvPr id="91" name="Google Shape;91;p14"/>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Calibri"/>
                <a:ea typeface="Calibri"/>
                <a:cs typeface="Calibri"/>
                <a:sym typeface="Calibri"/>
              </a:rPr>
              <a:t>Syreupptagningsförmågan bestäms av:</a:t>
            </a:r>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Hjärtats förmåga att pumpa blod	</a:t>
            </a:r>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Antalet kapillärer(blodkärl)</a:t>
            </a:r>
            <a:endParaRPr sz="3200" b="0" i="0" u="none">
              <a:solidFill>
                <a:schemeClr val="dk1"/>
              </a:solidFill>
              <a:latin typeface="Calibri"/>
              <a:ea typeface="Calibri"/>
              <a:cs typeface="Calibri"/>
              <a:sym typeface="Calibri"/>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Lungvolym(hur mycket luft får plats)</a:t>
            </a:r>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Kön</a:t>
            </a:r>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Ålder</a:t>
            </a:r>
            <a:endParaRPr/>
          </a:p>
          <a:p>
            <a:pPr marL="0" marR="0" lvl="0" indent="-203200" algn="l" rtl="0">
              <a:lnSpc>
                <a:spcPct val="100000"/>
              </a:lnSpc>
              <a:spcBef>
                <a:spcPts val="640"/>
              </a:spcBef>
              <a:spcAft>
                <a:spcPts val="0"/>
              </a:spcAft>
              <a:buClr>
                <a:schemeClr val="dk1"/>
              </a:buClr>
              <a:buSzPts val="3200"/>
              <a:buFont typeface="Arial"/>
              <a:buChar char="•"/>
            </a:pPr>
            <a:r>
              <a:rPr lang="en-US"/>
              <a:t> </a:t>
            </a:r>
            <a:r>
              <a:rPr lang="en-US" sz="3200" b="0" i="0" u="none">
                <a:solidFill>
                  <a:schemeClr val="dk1"/>
                </a:solidFill>
                <a:latin typeface="Calibri"/>
                <a:ea typeface="Calibri"/>
                <a:cs typeface="Calibri"/>
                <a:sym typeface="Calibri"/>
              </a:rPr>
              <a:t>Kroppsstorlek</a:t>
            </a:r>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500"/>
                                        <p:tgtEl>
                                          <p:spTgt spid="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xEl>
                                              <p:pRg st="1" end="1"/>
                                            </p:txEl>
                                          </p:spTgt>
                                        </p:tgtEl>
                                        <p:attrNameLst>
                                          <p:attrName>style.visibility</p:attrName>
                                        </p:attrNameLst>
                                      </p:cBhvr>
                                      <p:to>
                                        <p:strVal val="visible"/>
                                      </p:to>
                                    </p:set>
                                    <p:animEffect transition="in" filter="fade">
                                      <p:cBhvr>
                                        <p:cTn id="12" dur="500"/>
                                        <p:tgtEl>
                                          <p:spTgt spid="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1">
                                            <p:txEl>
                                              <p:pRg st="2" end="2"/>
                                            </p:txEl>
                                          </p:spTgt>
                                        </p:tgtEl>
                                        <p:attrNameLst>
                                          <p:attrName>style.visibility</p:attrName>
                                        </p:attrNameLst>
                                      </p:cBhvr>
                                      <p:to>
                                        <p:strVal val="visible"/>
                                      </p:to>
                                    </p:set>
                                    <p:animEffect transition="in" filter="fade">
                                      <p:cBhvr>
                                        <p:cTn id="17" dur="500"/>
                                        <p:tgtEl>
                                          <p:spTgt spid="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1">
                                            <p:txEl>
                                              <p:pRg st="3" end="3"/>
                                            </p:txEl>
                                          </p:spTgt>
                                        </p:tgtEl>
                                        <p:attrNameLst>
                                          <p:attrName>style.visibility</p:attrName>
                                        </p:attrNameLst>
                                      </p:cBhvr>
                                      <p:to>
                                        <p:strVal val="visible"/>
                                      </p:to>
                                    </p:set>
                                    <p:animEffect transition="in" filter="fade">
                                      <p:cBhvr>
                                        <p:cTn id="22" dur="500"/>
                                        <p:tgtEl>
                                          <p:spTgt spid="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1">
                                            <p:txEl>
                                              <p:pRg st="4" end="4"/>
                                            </p:txEl>
                                          </p:spTgt>
                                        </p:tgtEl>
                                        <p:attrNameLst>
                                          <p:attrName>style.visibility</p:attrName>
                                        </p:attrNameLst>
                                      </p:cBhvr>
                                      <p:to>
                                        <p:strVal val="visible"/>
                                      </p:to>
                                    </p:set>
                                    <p:animEffect transition="in" filter="fade">
                                      <p:cBhvr>
                                        <p:cTn id="27" dur="500"/>
                                        <p:tgtEl>
                                          <p:spTgt spid="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1">
                                            <p:txEl>
                                              <p:pRg st="5" end="5"/>
                                            </p:txEl>
                                          </p:spTgt>
                                        </p:tgtEl>
                                        <p:attrNameLst>
                                          <p:attrName>style.visibility</p:attrName>
                                        </p:attrNameLst>
                                      </p:cBhvr>
                                      <p:to>
                                        <p:strVal val="visible"/>
                                      </p:to>
                                    </p:set>
                                    <p:animEffect transition="in" filter="fade">
                                      <p:cBhvr>
                                        <p:cTn id="32" dur="500"/>
                                        <p:tgtEl>
                                          <p:spTgt spid="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1">
                                            <p:txEl>
                                              <p:pRg st="6" end="6"/>
                                            </p:txEl>
                                          </p:spTgt>
                                        </p:tgtEl>
                                        <p:attrNameLst>
                                          <p:attrName>style.visibility</p:attrName>
                                        </p:attrNameLst>
                                      </p:cBhvr>
                                      <p:to>
                                        <p:strVal val="visible"/>
                                      </p:to>
                                    </p:set>
                                    <p:animEffect transition="in" filter="fade">
                                      <p:cBhvr>
                                        <p:cTn id="37" dur="500"/>
                                        <p:tgtEl>
                                          <p:spTgt spid="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1">
                                            <p:txEl>
                                              <p:pRg st="7" end="7"/>
                                            </p:txEl>
                                          </p:spTgt>
                                        </p:tgtEl>
                                        <p:attrNameLst>
                                          <p:attrName>style.visibility</p:attrName>
                                        </p:attrNameLst>
                                      </p:cBhvr>
                                      <p:to>
                                        <p:strVal val="visible"/>
                                      </p:to>
                                    </p:set>
                                    <p:animEffect transition="in" filter="fade">
                                      <p:cBhvr>
                                        <p:cTn id="42" dur="500"/>
                                        <p:tgtEl>
                                          <p:spTgt spid="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Tester för uthållighet</a:t>
            </a:r>
            <a:endParaRPr/>
          </a:p>
        </p:txBody>
      </p:sp>
      <p:sp>
        <p:nvSpPr>
          <p:cNvPr id="203" name="Google Shape;203;p3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Det finns olika tester som visar hur stor uthållighet du har. Till att börja med finns så kallade </a:t>
            </a:r>
            <a:r>
              <a:rPr lang="en-US" sz="2000" b="0" i="1" u="sng">
                <a:solidFill>
                  <a:schemeClr val="dk1"/>
                </a:solidFill>
                <a:latin typeface="Calibri"/>
                <a:ea typeface="Calibri"/>
                <a:cs typeface="Calibri"/>
                <a:sym typeface="Calibri"/>
              </a:rPr>
              <a:t>maximala tester</a:t>
            </a:r>
            <a:r>
              <a:rPr lang="en-US" sz="2000" b="0" i="0" u="none">
                <a:solidFill>
                  <a:schemeClr val="dk1"/>
                </a:solidFill>
                <a:latin typeface="Calibri"/>
                <a:ea typeface="Calibri"/>
                <a:cs typeface="Calibri"/>
                <a:sym typeface="Calibri"/>
              </a:rPr>
              <a:t>, till exempel </a:t>
            </a:r>
            <a:r>
              <a:rPr lang="en-US" sz="2000" b="1" i="1" u="none">
                <a:solidFill>
                  <a:schemeClr val="dk1"/>
                </a:solidFill>
                <a:latin typeface="Calibri"/>
                <a:ea typeface="Calibri"/>
                <a:cs typeface="Calibri"/>
                <a:sym typeface="Calibri"/>
              </a:rPr>
              <a:t>Coopertest och Beeptest. </a:t>
            </a:r>
            <a:r>
              <a:rPr lang="en-US" sz="2000" b="0" i="0" u="none">
                <a:solidFill>
                  <a:schemeClr val="dk1"/>
                </a:solidFill>
                <a:latin typeface="Calibri"/>
                <a:ea typeface="Calibri"/>
                <a:cs typeface="Calibri"/>
                <a:sym typeface="Calibri"/>
              </a:rPr>
              <a:t>Maximala tester kräver att du är motiverad, eftersom de testar din maximala förmåga, och du måste alltså vara beredd att ta ut dig helt.</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Det finns också tester där du inte behöver pressa dig till ditt max. Många av dem visar hur din puls förändrats under en träningsperiod. Så här kan det gå till:</a:t>
            </a:r>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Först mäter du </a:t>
            </a:r>
            <a:r>
              <a:rPr lang="en-US" sz="2000" b="0" i="1" u="sng">
                <a:solidFill>
                  <a:schemeClr val="dk1"/>
                </a:solidFill>
                <a:latin typeface="Calibri"/>
                <a:ea typeface="Calibri"/>
                <a:cs typeface="Calibri"/>
                <a:sym typeface="Calibri"/>
              </a:rPr>
              <a:t>pulsen</a:t>
            </a:r>
            <a:r>
              <a:rPr lang="en-US" sz="2000" b="0" i="0" u="none">
                <a:solidFill>
                  <a:schemeClr val="dk1"/>
                </a:solidFill>
                <a:latin typeface="Calibri"/>
                <a:ea typeface="Calibri"/>
                <a:cs typeface="Calibri"/>
                <a:sym typeface="Calibri"/>
              </a:rPr>
              <a:t> medan du utför ett visst arbete under en bestämd tid. Sedan gör du om exakt samma sak efter träningsperioden. Om din puls är lägre den här gången, så har ditt hjärta blivit starkare och då behöver det inte slå lika många gånger för att utföra samma arbete. </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2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fade">
                                      <p:cBhvr>
                                        <p:cTn id="12" dur="20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
                                            <p:txEl>
                                              <p:pRg st="1" end="1"/>
                                            </p:txEl>
                                          </p:spTgt>
                                        </p:tgtEl>
                                        <p:attrNameLst>
                                          <p:attrName>style.visibility</p:attrName>
                                        </p:attrNameLst>
                                      </p:cBhvr>
                                      <p:to>
                                        <p:strVal val="visible"/>
                                      </p:to>
                                    </p:set>
                                    <p:animEffect transition="in" filter="fade">
                                      <p:cBhvr>
                                        <p:cTn id="17" dur="2000"/>
                                        <p:tgtEl>
                                          <p:spTgt spid="20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
                                            <p:txEl>
                                              <p:pRg st="2" end="2"/>
                                            </p:txEl>
                                          </p:spTgt>
                                        </p:tgtEl>
                                        <p:attrNameLst>
                                          <p:attrName>style.visibility</p:attrName>
                                        </p:attrNameLst>
                                      </p:cBhvr>
                                      <p:to>
                                        <p:strVal val="visible"/>
                                      </p:to>
                                    </p:set>
                                    <p:animEffect transition="in" filter="fade">
                                      <p:cBhvr>
                                        <p:cTn id="22" dur="2000"/>
                                        <p:tgtEl>
                                          <p:spTgt spid="20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xEl>
                                              <p:pRg st="3" end="3"/>
                                            </p:txEl>
                                          </p:spTgt>
                                        </p:tgtEl>
                                        <p:attrNameLst>
                                          <p:attrName>style.visibility</p:attrName>
                                        </p:attrNameLst>
                                      </p:cBhvr>
                                      <p:to>
                                        <p:strVal val="visible"/>
                                      </p:to>
                                    </p:set>
                                    <p:animEffect transition="in" filter="fade">
                                      <p:cBhvr>
                                        <p:cTn id="27" dur="2000"/>
                                        <p:tgtEl>
                                          <p:spTgt spid="20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
                                            <p:txEl>
                                              <p:pRg st="4" end="4"/>
                                            </p:txEl>
                                          </p:spTgt>
                                        </p:tgtEl>
                                        <p:attrNameLst>
                                          <p:attrName>style.visibility</p:attrName>
                                        </p:attrNameLst>
                                      </p:cBhvr>
                                      <p:to>
                                        <p:strVal val="visible"/>
                                      </p:to>
                                    </p:set>
                                    <p:animEffect transition="in" filter="fade">
                                      <p:cBhvr>
                                        <p:cTn id="32" dur="2000"/>
                                        <p:tgtEl>
                                          <p:spTgt spid="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Målbeskrivning</a:t>
            </a:r>
            <a:endParaRPr/>
          </a:p>
        </p:txBody>
      </p:sp>
      <p:sp>
        <p:nvSpPr>
          <p:cNvPr id="209" name="Google Shape;209;p33"/>
          <p:cNvSpPr txBox="1">
            <a:spLocks noGrp="1"/>
          </p:cNvSpPr>
          <p:nvPr>
            <p:ph type="body" idx="1"/>
          </p:nvPr>
        </p:nvSpPr>
        <p:spPr>
          <a:xfrm>
            <a:off x="457200" y="1484312"/>
            <a:ext cx="8229600" cy="48974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Syreupptagningsförmåga</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Lågintensiv träning  &amp; högintensiv träning</a:t>
            </a:r>
            <a:endParaRPr sz="2000" b="0" i="0" u="none">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Träningsformer - Distansträning, intervallträning &amp; fartlek</a:t>
            </a:r>
            <a:endParaRPr sz="2000" b="0" i="0" u="none">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Former av uthållighet - Aerob energiproduktion &amp; anaerob energiproduktion</a:t>
            </a:r>
            <a:endParaRPr sz="2000" b="0" i="0" u="none">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Vilopuls &amp; maxpuls</a:t>
            </a:r>
            <a:endParaRPr sz="2000" b="0" i="0" u="none">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Slagvolym, pulsfrekvens &amp; minutvolym</a:t>
            </a:r>
            <a:endParaRPr sz="2000" b="0" i="0" u="none">
              <a:solidFill>
                <a:schemeClr val="dk1"/>
              </a:solidFill>
              <a:latin typeface="Calibri"/>
              <a:ea typeface="Calibri"/>
              <a:cs typeface="Calibri"/>
              <a:sym typeface="Calibri"/>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Vad det är för positiva effekter av god kondition</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Olika tips och hjälpmedel av använda för planering av sin träning</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Calibri"/>
                <a:ea typeface="Calibri"/>
                <a:cs typeface="Calibri"/>
                <a:sym typeface="Calibri"/>
              </a:rPr>
              <a:t>Innebörden av att utvärdera sin träning och olika uthållighetstester</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Hur tränar du syreupptagning?</a:t>
            </a:r>
            <a:endParaRPr/>
          </a:p>
        </p:txBody>
      </p:sp>
      <p:sp>
        <p:nvSpPr>
          <p:cNvPr id="97" name="Google Shape;97;p15"/>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Syreupptagningsförmågan kan tränas på flera olika sätt. Gemensamt är att du ska hålla på i minst 20 till 30 minuter för att få effekt. De flesta typer av idrott och motion tränar uthålligheten, bland annat skidor, löpning, bollspel, dans, simning, skridskor och cykling. </a:t>
            </a:r>
            <a:endParaRPr/>
          </a:p>
          <a:p>
            <a:pPr marL="0" marR="0" lvl="0" indent="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Calibri"/>
                <a:ea typeface="Calibri"/>
                <a:cs typeface="Calibri"/>
                <a:sym typeface="Calibri"/>
              </a:rPr>
              <a:t>Det viktiga är att du använder dina stora muskelgrupper, för det är då hjärtat får arbeta för att få ut syre i blodet. </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ctr" rtl="0">
              <a:lnSpc>
                <a:spcPct val="100000"/>
              </a:lnSpc>
              <a:spcBef>
                <a:spcPts val="400"/>
              </a:spcBef>
              <a:spcAft>
                <a:spcPts val="0"/>
              </a:spcAft>
              <a:buClr>
                <a:schemeClr val="dk1"/>
              </a:buClr>
              <a:buSzPts val="2000"/>
              <a:buFont typeface="Arial"/>
              <a:buNone/>
            </a:pPr>
            <a:r>
              <a:rPr lang="en-US" sz="2000" b="1" i="1" u="none">
                <a:solidFill>
                  <a:schemeClr val="dk1"/>
                </a:solidFill>
                <a:latin typeface="Calibri"/>
                <a:ea typeface="Calibri"/>
                <a:cs typeface="Calibri"/>
                <a:sym typeface="Calibri"/>
              </a:rPr>
              <a:t>Lågintensiv och högintensiv träning</a:t>
            </a:r>
            <a:endParaRPr/>
          </a:p>
          <a:p>
            <a:pPr marL="0" marR="0" lvl="0" indent="0" algn="l" rtl="0">
              <a:lnSpc>
                <a:spcPct val="100000"/>
              </a:lnSpc>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Calibri"/>
                <a:ea typeface="Calibri"/>
                <a:cs typeface="Calibri"/>
                <a:sym typeface="Calibri"/>
              </a:rPr>
              <a:t>Lågintensiv träning</a:t>
            </a:r>
            <a:r>
              <a:rPr lang="en-US" sz="2000" b="1" i="1" u="none">
                <a:solidFill>
                  <a:schemeClr val="dk1"/>
                </a:solidFill>
                <a:latin typeface="Calibri"/>
                <a:ea typeface="Calibri"/>
                <a:cs typeface="Calibri"/>
                <a:sym typeface="Calibri"/>
              </a:rPr>
              <a:t>, </a:t>
            </a:r>
            <a:r>
              <a:rPr lang="en-US" sz="2000" b="0" i="0" u="none">
                <a:solidFill>
                  <a:schemeClr val="dk1"/>
                </a:solidFill>
                <a:latin typeface="Calibri"/>
                <a:ea typeface="Calibri"/>
                <a:cs typeface="Calibri"/>
                <a:sym typeface="Calibri"/>
              </a:rPr>
              <a:t>exempelvis en snabb promenad, behöver du genomföra 5 gånger per vecka i minst 30 minuter per tillfälle.</a:t>
            </a:r>
            <a:endParaRPr/>
          </a:p>
          <a:p>
            <a:pPr marL="0" marR="0" lvl="0" indent="0" algn="l" rtl="0">
              <a:lnSpc>
                <a:spcPct val="100000"/>
              </a:lnSpc>
              <a:spcBef>
                <a:spcPts val="400"/>
              </a:spcBef>
              <a:spcAft>
                <a:spcPts val="0"/>
              </a:spcAft>
              <a:buClr>
                <a:schemeClr val="dk1"/>
              </a:buClr>
              <a:buSzPts val="2000"/>
              <a:buFont typeface="Arial"/>
              <a:buNone/>
            </a:pPr>
            <a:r>
              <a:rPr lang="en-US" sz="2000" b="1" i="0" u="none">
                <a:solidFill>
                  <a:schemeClr val="dk1"/>
                </a:solidFill>
                <a:latin typeface="Calibri"/>
                <a:ea typeface="Calibri"/>
                <a:cs typeface="Calibri"/>
                <a:sym typeface="Calibri"/>
              </a:rPr>
              <a:t>Högintensiv träning, </a:t>
            </a:r>
            <a:r>
              <a:rPr lang="en-US" sz="2000" b="0" i="0" u="none">
                <a:solidFill>
                  <a:schemeClr val="dk1"/>
                </a:solidFill>
                <a:latin typeface="Calibri"/>
                <a:ea typeface="Calibri"/>
                <a:cs typeface="Calibri"/>
                <a:sym typeface="Calibri"/>
              </a:rPr>
              <a:t>exempelvis snabb löpning, behöver du genomföra 3 gånger per vecka, 20 till 30 minuter per tillfälle. </a:t>
            </a:r>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fade">
                                      <p:cBhvr>
                                        <p:cTn id="7" dur="10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fade">
                                      <p:cBhvr>
                                        <p:cTn id="12" dur="10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fade">
                                      <p:cBhvr>
                                        <p:cTn id="17" dur="10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fade">
                                      <p:cBhvr>
                                        <p:cTn id="22" dur="10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fade">
                                      <p:cBhvr>
                                        <p:cTn id="27" dur="10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7">
                                            <p:txEl>
                                              <p:pRg st="5" end="5"/>
                                            </p:txEl>
                                          </p:spTgt>
                                        </p:tgtEl>
                                        <p:attrNameLst>
                                          <p:attrName>style.visibility</p:attrName>
                                        </p:attrNameLst>
                                      </p:cBhvr>
                                      <p:to>
                                        <p:strVal val="visible"/>
                                      </p:to>
                                    </p:set>
                                    <p:animEffect transition="in" filter="fade">
                                      <p:cBhvr>
                                        <p:cTn id="32" dur="1000"/>
                                        <p:tgtEl>
                                          <p:spTgt spid="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7">
                                            <p:txEl>
                                              <p:pRg st="6" end="6"/>
                                            </p:txEl>
                                          </p:spTgt>
                                        </p:tgtEl>
                                        <p:attrNameLst>
                                          <p:attrName>style.visibility</p:attrName>
                                        </p:attrNameLst>
                                      </p:cBhvr>
                                      <p:to>
                                        <p:strVal val="visible"/>
                                      </p:to>
                                    </p:set>
                                    <p:animEffect transition="in" filter="fade">
                                      <p:cBhvr>
                                        <p:cTn id="37" dur="1000"/>
                                        <p:tgtEl>
                                          <p:spTgt spid="9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7">
                                            <p:txEl>
                                              <p:pRg st="7" end="7"/>
                                            </p:txEl>
                                          </p:spTgt>
                                        </p:tgtEl>
                                        <p:attrNameLst>
                                          <p:attrName>style.visibility</p:attrName>
                                        </p:attrNameLst>
                                      </p:cBhvr>
                                      <p:to>
                                        <p:strVal val="visible"/>
                                      </p:to>
                                    </p:set>
                                    <p:animEffect transition="in" filter="fade">
                                      <p:cBhvr>
                                        <p:cTn id="42" dur="1000"/>
                                        <p:tgtEl>
                                          <p:spTgt spid="9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Varför behöver du god kondition?</a:t>
            </a:r>
            <a:endParaRPr/>
          </a:p>
        </p:txBody>
      </p:sp>
      <p:sp>
        <p:nvSpPr>
          <p:cNvPr id="103" name="Google Shape;103;p1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500"/>
              <a:buFont typeface="Arial"/>
              <a:buChar char="•"/>
            </a:pPr>
            <a:r>
              <a:rPr lang="en-US" sz="2500" b="1" i="1" u="none">
                <a:solidFill>
                  <a:schemeClr val="dk1"/>
                </a:solidFill>
                <a:latin typeface="Calibri"/>
                <a:ea typeface="Calibri"/>
                <a:cs typeface="Calibri"/>
                <a:sym typeface="Calibri"/>
              </a:rPr>
              <a:t>Större slagvolym</a:t>
            </a:r>
            <a:r>
              <a:rPr lang="en-US" sz="2500" b="0" i="0" u="none">
                <a:solidFill>
                  <a:schemeClr val="dk1"/>
                </a:solidFill>
                <a:latin typeface="Calibri"/>
                <a:ea typeface="Calibri"/>
                <a:cs typeface="Calibri"/>
                <a:sym typeface="Calibri"/>
              </a:rPr>
              <a:t>= hjärtat kan pumpa ut mera blod per slag</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1" i="1" u="none">
                <a:solidFill>
                  <a:schemeClr val="dk1"/>
                </a:solidFill>
                <a:latin typeface="Calibri"/>
                <a:ea typeface="Calibri"/>
                <a:cs typeface="Calibri"/>
                <a:sym typeface="Calibri"/>
              </a:rPr>
              <a:t>Lägre vilopuls</a:t>
            </a:r>
            <a:r>
              <a:rPr lang="en-US" sz="2500" b="0" i="0" u="none">
                <a:solidFill>
                  <a:schemeClr val="dk1"/>
                </a:solidFill>
                <a:latin typeface="Calibri"/>
                <a:ea typeface="Calibri"/>
                <a:cs typeface="Calibri"/>
                <a:sym typeface="Calibri"/>
              </a:rPr>
              <a:t>= När träningen har förbättrat slagvolymen kommer pulsen att sjunka eftersom behovet av syre är konstant.</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1" i="1" u="none">
                <a:solidFill>
                  <a:schemeClr val="dk1"/>
                </a:solidFill>
                <a:latin typeface="Calibri"/>
                <a:ea typeface="Calibri"/>
                <a:cs typeface="Calibri"/>
                <a:sym typeface="Calibri"/>
              </a:rPr>
              <a:t>Ökad syreupptagningsförmåga </a:t>
            </a:r>
            <a:r>
              <a:rPr lang="en-US" sz="2500" b="0" i="0" u="none">
                <a:solidFill>
                  <a:schemeClr val="dk1"/>
                </a:solidFill>
                <a:latin typeface="Calibri"/>
                <a:ea typeface="Calibri"/>
                <a:cs typeface="Calibri"/>
                <a:sym typeface="Calibri"/>
              </a:rPr>
              <a:t>– ökad uthållighet</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Mindre spänd &amp; irriterad – mindre stress</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Motverkar belastningsskador &amp; arbetar rätt</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1" i="1" u="none">
                <a:solidFill>
                  <a:schemeClr val="dk1"/>
                </a:solidFill>
                <a:latin typeface="Calibri"/>
                <a:ea typeface="Calibri"/>
                <a:cs typeface="Calibri"/>
                <a:sym typeface="Calibri"/>
              </a:rPr>
              <a:t>Förebyggande hälsoarbete </a:t>
            </a:r>
            <a:r>
              <a:rPr lang="en-US" sz="2500" b="0" i="0" u="none">
                <a:solidFill>
                  <a:schemeClr val="dk1"/>
                </a:solidFill>
                <a:latin typeface="Calibri"/>
                <a:ea typeface="Calibri"/>
                <a:cs typeface="Calibri"/>
                <a:sym typeface="Calibri"/>
              </a:rPr>
              <a:t>– bättre återhämtning vid skada eller sjukdom.</a:t>
            </a:r>
            <a:endParaRPr/>
          </a:p>
          <a:p>
            <a:pPr marL="342900" marR="0" lvl="0" indent="-342900" algn="l" rtl="0">
              <a:lnSpc>
                <a:spcPct val="100000"/>
              </a:lnSpc>
              <a:spcBef>
                <a:spcPts val="500"/>
              </a:spcBef>
              <a:spcAft>
                <a:spcPts val="0"/>
              </a:spcAft>
              <a:buClr>
                <a:schemeClr val="dk1"/>
              </a:buClr>
              <a:buSzPts val="2500"/>
              <a:buFont typeface="Arial"/>
              <a:buChar char="•"/>
            </a:pPr>
            <a:r>
              <a:rPr lang="en-US" sz="2500" b="0" i="0" u="none">
                <a:solidFill>
                  <a:schemeClr val="dk1"/>
                </a:solidFill>
                <a:latin typeface="Calibri"/>
                <a:ea typeface="Calibri"/>
                <a:cs typeface="Calibri"/>
                <a:sym typeface="Calibri"/>
              </a:rPr>
              <a:t>Risken för hjärt- och kärlsjukdomar samt stroke minskar.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p:tgtEl>
                                          <p:spTgt spid="1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
                                            <p:txEl>
                                              <p:pRg st="0" end="0"/>
                                            </p:txEl>
                                          </p:spTgt>
                                        </p:tgtEl>
                                        <p:attrNameLst>
                                          <p:attrName>style.visibility</p:attrName>
                                        </p:attrNameLst>
                                      </p:cBhvr>
                                      <p:to>
                                        <p:strVal val="visible"/>
                                      </p:to>
                                    </p:set>
                                    <p:anim calcmode="lin" valueType="num">
                                      <p:cBhvr additive="base">
                                        <p:cTn id="12" dur="500"/>
                                        <p:tgtEl>
                                          <p:spTgt spid="1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3">
                                            <p:txEl>
                                              <p:pRg st="1" end="1"/>
                                            </p:txEl>
                                          </p:spTgt>
                                        </p:tgtEl>
                                        <p:attrNameLst>
                                          <p:attrName>style.visibility</p:attrName>
                                        </p:attrNameLst>
                                      </p:cBhvr>
                                      <p:to>
                                        <p:strVal val="visible"/>
                                      </p:to>
                                    </p:set>
                                    <p:anim calcmode="lin" valueType="num">
                                      <p:cBhvr additive="base">
                                        <p:cTn id="17" dur="500"/>
                                        <p:tgtEl>
                                          <p:spTgt spid="1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3">
                                            <p:txEl>
                                              <p:pRg st="2" end="2"/>
                                            </p:txEl>
                                          </p:spTgt>
                                        </p:tgtEl>
                                        <p:attrNameLst>
                                          <p:attrName>style.visibility</p:attrName>
                                        </p:attrNameLst>
                                      </p:cBhvr>
                                      <p:to>
                                        <p:strVal val="visible"/>
                                      </p:to>
                                    </p:set>
                                    <p:anim calcmode="lin" valueType="num">
                                      <p:cBhvr additive="base">
                                        <p:cTn id="22" dur="500"/>
                                        <p:tgtEl>
                                          <p:spTgt spid="1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3">
                                            <p:txEl>
                                              <p:pRg st="3" end="3"/>
                                            </p:txEl>
                                          </p:spTgt>
                                        </p:tgtEl>
                                        <p:attrNameLst>
                                          <p:attrName>style.visibility</p:attrName>
                                        </p:attrNameLst>
                                      </p:cBhvr>
                                      <p:to>
                                        <p:strVal val="visible"/>
                                      </p:to>
                                    </p:set>
                                    <p:anim calcmode="lin" valueType="num">
                                      <p:cBhvr additive="base">
                                        <p:cTn id="27" dur="500"/>
                                        <p:tgtEl>
                                          <p:spTgt spid="1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3">
                                            <p:txEl>
                                              <p:pRg st="4" end="4"/>
                                            </p:txEl>
                                          </p:spTgt>
                                        </p:tgtEl>
                                        <p:attrNameLst>
                                          <p:attrName>style.visibility</p:attrName>
                                        </p:attrNameLst>
                                      </p:cBhvr>
                                      <p:to>
                                        <p:strVal val="visible"/>
                                      </p:to>
                                    </p:set>
                                    <p:anim calcmode="lin" valueType="num">
                                      <p:cBhvr additive="base">
                                        <p:cTn id="32" dur="500"/>
                                        <p:tgtEl>
                                          <p:spTgt spid="1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
                                            <p:txEl>
                                              <p:pRg st="5" end="5"/>
                                            </p:txEl>
                                          </p:spTgt>
                                        </p:tgtEl>
                                        <p:attrNameLst>
                                          <p:attrName>style.visibility</p:attrName>
                                        </p:attrNameLst>
                                      </p:cBhvr>
                                      <p:to>
                                        <p:strVal val="visible"/>
                                      </p:to>
                                    </p:set>
                                    <p:anim calcmode="lin" valueType="num">
                                      <p:cBhvr additive="base">
                                        <p:cTn id="37" dur="500"/>
                                        <p:tgtEl>
                                          <p:spTgt spid="1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3">
                                            <p:txEl>
                                              <p:pRg st="6" end="6"/>
                                            </p:txEl>
                                          </p:spTgt>
                                        </p:tgtEl>
                                        <p:attrNameLst>
                                          <p:attrName>style.visibility</p:attrName>
                                        </p:attrNameLst>
                                      </p:cBhvr>
                                      <p:to>
                                        <p:strVal val="visible"/>
                                      </p:to>
                                    </p:set>
                                    <p:anim calcmode="lin" valueType="num">
                                      <p:cBhvr additive="base">
                                        <p:cTn id="42" dur="500"/>
                                        <p:tgtEl>
                                          <p:spTgt spid="10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Träningsformer</a:t>
            </a:r>
            <a:endParaRPr/>
          </a:p>
        </p:txBody>
      </p:sp>
      <p:sp>
        <p:nvSpPr>
          <p:cNvPr id="109" name="Google Shape;109;p1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1" u="none">
                <a:solidFill>
                  <a:schemeClr val="dk1"/>
                </a:solidFill>
                <a:latin typeface="Calibri"/>
                <a:ea typeface="Calibri"/>
                <a:cs typeface="Calibri"/>
                <a:sym typeface="Calibri"/>
              </a:rPr>
              <a:t>Distansträning</a:t>
            </a:r>
            <a:r>
              <a:rPr lang="en-US" sz="2800" b="0" i="0" u="none">
                <a:solidFill>
                  <a:schemeClr val="dk1"/>
                </a:solidFill>
                <a:latin typeface="Calibri"/>
                <a:ea typeface="Calibri"/>
                <a:cs typeface="Calibri"/>
                <a:sym typeface="Calibri"/>
              </a:rPr>
              <a:t> är </a:t>
            </a:r>
            <a:r>
              <a:rPr lang="en-US" sz="2800" b="0" i="1" u="none">
                <a:solidFill>
                  <a:schemeClr val="dk1"/>
                </a:solidFill>
                <a:latin typeface="Calibri"/>
                <a:ea typeface="Calibri"/>
                <a:cs typeface="Calibri"/>
                <a:sym typeface="Calibri"/>
              </a:rPr>
              <a:t>aerobt arbete i jämnt tempo under lång tid</a:t>
            </a:r>
            <a:r>
              <a:rPr lang="en-US" sz="2800" b="0" i="0" u="none">
                <a:solidFill>
                  <a:schemeClr val="dk1"/>
                </a:solidFill>
                <a:latin typeface="Calibri"/>
                <a:ea typeface="Calibri"/>
                <a:cs typeface="Calibri"/>
                <a:sym typeface="Calibri"/>
              </a:rPr>
              <a:t>, från </a:t>
            </a:r>
            <a:r>
              <a:rPr lang="en-US" sz="2800"/>
              <a:t>30</a:t>
            </a:r>
            <a:r>
              <a:rPr lang="en-US" sz="2800" b="0" i="0" u="none">
                <a:solidFill>
                  <a:schemeClr val="dk1"/>
                </a:solidFill>
                <a:latin typeface="Calibri"/>
                <a:ea typeface="Calibri"/>
                <a:cs typeface="Calibri"/>
                <a:sym typeface="Calibri"/>
              </a:rPr>
              <a:t> minuter och upp till flera timmar. Man pratar också om lågintensiv träning där din puls inte slår i taket utan ligger på 70% av din maxpuls.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I samband med joggning brukar man till exempel tala om så kallat ”snacktempo”. Det innebär att du inte ska jobba hårdare än att du orkar småprata med en person som springer bredvid dig.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20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9">
                                            <p:txEl>
                                              <p:pRg st="0" end="0"/>
                                            </p:txEl>
                                          </p:spTgt>
                                        </p:tgtEl>
                                        <p:attrNameLst>
                                          <p:attrName>style.visibility</p:attrName>
                                        </p:attrNameLst>
                                      </p:cBhvr>
                                      <p:to>
                                        <p:strVal val="visible"/>
                                      </p:to>
                                    </p:set>
                                    <p:animEffect transition="in" filter="fade">
                                      <p:cBhvr>
                                        <p:cTn id="12" dur="500"/>
                                        <p:tgtEl>
                                          <p:spTgt spid="1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9">
                                            <p:txEl>
                                              <p:pRg st="1" end="1"/>
                                            </p:txEl>
                                          </p:spTgt>
                                        </p:tgtEl>
                                        <p:attrNameLst>
                                          <p:attrName>style.visibility</p:attrName>
                                        </p:attrNameLst>
                                      </p:cBhvr>
                                      <p:to>
                                        <p:strVal val="visible"/>
                                      </p:to>
                                    </p:set>
                                    <p:animEffect transition="in" filter="fade">
                                      <p:cBhvr>
                                        <p:cTn id="17" dur="500"/>
                                        <p:tgtEl>
                                          <p:spTgt spid="1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468312" y="333375"/>
            <a:ext cx="8229600" cy="10795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Träningsformer</a:t>
            </a:r>
            <a:endParaRPr/>
          </a:p>
        </p:txBody>
      </p:sp>
      <p:sp>
        <p:nvSpPr>
          <p:cNvPr id="115" name="Google Shape;115;p18"/>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00"/>
              <a:buFont typeface="Arial"/>
              <a:buNone/>
            </a:pPr>
            <a:r>
              <a:rPr lang="en-US" sz="2500" b="1" i="1" u="none">
                <a:solidFill>
                  <a:schemeClr val="dk1"/>
                </a:solidFill>
                <a:latin typeface="Calibri"/>
                <a:ea typeface="Calibri"/>
                <a:cs typeface="Calibri"/>
                <a:sym typeface="Calibri"/>
              </a:rPr>
              <a:t>Intervallträning</a:t>
            </a:r>
            <a:r>
              <a:rPr lang="en-US" sz="2500" b="0" i="0" u="none">
                <a:solidFill>
                  <a:schemeClr val="dk1"/>
                </a:solidFill>
                <a:latin typeface="Calibri"/>
                <a:ea typeface="Calibri"/>
                <a:cs typeface="Calibri"/>
                <a:sym typeface="Calibri"/>
              </a:rPr>
              <a:t> är konditionsträning där arbete och vila varvas i korta eller långa perioder.  Intervallträning är en effektiv träningsmetod när det gäller att öka uthålligheten.</a:t>
            </a:r>
            <a:endParaRPr/>
          </a:p>
          <a:p>
            <a:pPr marL="0" marR="0" lvl="0" indent="0" algn="l" rtl="0">
              <a:lnSpc>
                <a:spcPct val="80000"/>
              </a:lnSpc>
              <a:spcBef>
                <a:spcPts val="500"/>
              </a:spcBef>
              <a:spcAft>
                <a:spcPts val="0"/>
              </a:spcAft>
              <a:buClr>
                <a:schemeClr val="dk1"/>
              </a:buClr>
              <a:buSzPts val="2500"/>
              <a:buFont typeface="Arial"/>
              <a:buNone/>
            </a:pPr>
            <a:r>
              <a:rPr lang="en-US" sz="2500" b="0" i="0" u="none">
                <a:solidFill>
                  <a:schemeClr val="dk1"/>
                </a:solidFill>
                <a:latin typeface="Calibri"/>
                <a:ea typeface="Calibri"/>
                <a:cs typeface="Calibri"/>
                <a:sym typeface="Calibri"/>
              </a:rPr>
              <a:t>”Vilan” – som ska vara av typen gång/lätt joggning – bör inte vara längre än arbetsperioden. Vanligast är att man genomför 10-20 intervaller och därefter tar en paus på några minuter, för att sedan eventuellt upprepa serien. </a:t>
            </a:r>
            <a:endParaRPr/>
          </a:p>
          <a:p>
            <a:pPr marL="0" marR="0" lvl="0" indent="0" algn="l" rtl="0">
              <a:lnSpc>
                <a:spcPct val="80000"/>
              </a:lnSpc>
              <a:spcBef>
                <a:spcPts val="500"/>
              </a:spcBef>
              <a:spcAft>
                <a:spcPts val="0"/>
              </a:spcAft>
              <a:buClr>
                <a:schemeClr val="dk1"/>
              </a:buClr>
              <a:buSzPts val="2500"/>
              <a:buFont typeface="Arial"/>
              <a:buNone/>
            </a:pPr>
            <a:r>
              <a:rPr lang="en-US" sz="2500" b="0" i="0" u="none">
                <a:solidFill>
                  <a:schemeClr val="dk1"/>
                </a:solidFill>
                <a:latin typeface="Calibri"/>
                <a:ea typeface="Calibri"/>
                <a:cs typeface="Calibri"/>
                <a:sym typeface="Calibri"/>
              </a:rPr>
              <a:t> </a:t>
            </a:r>
            <a:endParaRPr sz="2500" b="0" i="0" u="none">
              <a:solidFill>
                <a:schemeClr val="dk1"/>
              </a:solidFill>
              <a:latin typeface="Calibri"/>
              <a:ea typeface="Calibri"/>
              <a:cs typeface="Calibri"/>
              <a:sym typeface="Calibri"/>
            </a:endParaRPr>
          </a:p>
          <a:p>
            <a:pPr marL="0" marR="0" lvl="0" indent="0" algn="l" rtl="0">
              <a:lnSpc>
                <a:spcPct val="80000"/>
              </a:lnSpc>
              <a:spcBef>
                <a:spcPts val="500"/>
              </a:spcBef>
              <a:spcAft>
                <a:spcPts val="0"/>
              </a:spcAft>
              <a:buClr>
                <a:schemeClr val="dk1"/>
              </a:buClr>
              <a:buSzPts val="2500"/>
              <a:buFont typeface="Arial"/>
              <a:buNone/>
            </a:pPr>
            <a:r>
              <a:rPr lang="en-US" sz="2500" b="1" i="0" u="none">
                <a:solidFill>
                  <a:schemeClr val="dk1"/>
                </a:solidFill>
                <a:latin typeface="Calibri"/>
                <a:ea typeface="Calibri"/>
                <a:cs typeface="Calibri"/>
                <a:sym typeface="Calibri"/>
              </a:rPr>
              <a:t>Exempel på intervaller</a:t>
            </a:r>
            <a:endParaRPr/>
          </a:p>
          <a:p>
            <a:pPr marL="0" marR="0" lvl="0" indent="0" algn="l" rtl="0">
              <a:lnSpc>
                <a:spcPct val="80000"/>
              </a:lnSpc>
              <a:spcBef>
                <a:spcPts val="500"/>
              </a:spcBef>
              <a:spcAft>
                <a:spcPts val="0"/>
              </a:spcAft>
              <a:buClr>
                <a:schemeClr val="dk1"/>
              </a:buClr>
              <a:buSzPts val="2500"/>
              <a:buFont typeface="Arial"/>
              <a:buNone/>
            </a:pPr>
            <a:r>
              <a:rPr lang="en-US" sz="2500" b="0" i="0" u="none">
                <a:solidFill>
                  <a:schemeClr val="dk1"/>
                </a:solidFill>
                <a:latin typeface="Calibri"/>
                <a:ea typeface="Calibri"/>
                <a:cs typeface="Calibri"/>
                <a:sym typeface="Calibri"/>
              </a:rPr>
              <a:t>Arbeta 15 sekunder, vila 15 sekunder</a:t>
            </a:r>
            <a:endParaRPr/>
          </a:p>
          <a:p>
            <a:pPr marL="0" marR="0" lvl="0" indent="0" algn="l" rtl="0">
              <a:lnSpc>
                <a:spcPct val="80000"/>
              </a:lnSpc>
              <a:spcBef>
                <a:spcPts val="500"/>
              </a:spcBef>
              <a:spcAft>
                <a:spcPts val="0"/>
              </a:spcAft>
              <a:buClr>
                <a:schemeClr val="dk1"/>
              </a:buClr>
              <a:buSzPts val="2500"/>
              <a:buFont typeface="Arial"/>
              <a:buNone/>
            </a:pPr>
            <a:r>
              <a:rPr lang="en-US" sz="2500" b="0" i="0" u="none">
                <a:solidFill>
                  <a:schemeClr val="dk1"/>
                </a:solidFill>
                <a:latin typeface="Calibri"/>
                <a:ea typeface="Calibri"/>
                <a:cs typeface="Calibri"/>
                <a:sym typeface="Calibri"/>
              </a:rPr>
              <a:t>Arbeta 70 sekunder, vila 20 sekunder</a:t>
            </a:r>
            <a:endParaRPr/>
          </a:p>
          <a:p>
            <a:pPr marL="0" marR="0" lvl="0" indent="0" algn="l" rtl="0">
              <a:lnSpc>
                <a:spcPct val="80000"/>
              </a:lnSpc>
              <a:spcBef>
                <a:spcPts val="500"/>
              </a:spcBef>
              <a:spcAft>
                <a:spcPts val="0"/>
              </a:spcAft>
              <a:buClr>
                <a:schemeClr val="dk1"/>
              </a:buClr>
              <a:buSzPts val="2500"/>
              <a:buFont typeface="Arial"/>
              <a:buNone/>
            </a:pPr>
            <a:r>
              <a:rPr lang="en-US" sz="2500" b="0" i="0" u="none">
                <a:solidFill>
                  <a:schemeClr val="dk1"/>
                </a:solidFill>
                <a:latin typeface="Calibri"/>
                <a:ea typeface="Calibri"/>
                <a:cs typeface="Calibri"/>
                <a:sym typeface="Calibri"/>
              </a:rPr>
              <a:t>Arbeta 4 minuter, vila 4 minuter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xEl>
                                              <p:pRg st="0" end="0"/>
                                            </p:txEl>
                                          </p:spTgt>
                                        </p:tgtEl>
                                        <p:attrNameLst>
                                          <p:attrName>style.visibility</p:attrName>
                                        </p:attrNameLst>
                                      </p:cBhvr>
                                      <p:to>
                                        <p:strVal val="visible"/>
                                      </p:to>
                                    </p:set>
                                    <p:animEffect transition="in" filter="fade">
                                      <p:cBhvr>
                                        <p:cTn id="12" dur="2000"/>
                                        <p:tgtEl>
                                          <p:spTgt spid="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5">
                                            <p:txEl>
                                              <p:pRg st="1" end="1"/>
                                            </p:txEl>
                                          </p:spTgt>
                                        </p:tgtEl>
                                        <p:attrNameLst>
                                          <p:attrName>style.visibility</p:attrName>
                                        </p:attrNameLst>
                                      </p:cBhvr>
                                      <p:to>
                                        <p:strVal val="visible"/>
                                      </p:to>
                                    </p:set>
                                    <p:animEffect transition="in" filter="fade">
                                      <p:cBhvr>
                                        <p:cTn id="17" dur="2000"/>
                                        <p:tgtEl>
                                          <p:spTgt spid="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5">
                                            <p:txEl>
                                              <p:pRg st="2" end="2"/>
                                            </p:txEl>
                                          </p:spTgt>
                                        </p:tgtEl>
                                        <p:attrNameLst>
                                          <p:attrName>style.visibility</p:attrName>
                                        </p:attrNameLst>
                                      </p:cBhvr>
                                      <p:to>
                                        <p:strVal val="visible"/>
                                      </p:to>
                                    </p:set>
                                    <p:animEffect transition="in" filter="fade">
                                      <p:cBhvr>
                                        <p:cTn id="22" dur="2000"/>
                                        <p:tgtEl>
                                          <p:spTgt spid="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5">
                                            <p:txEl>
                                              <p:pRg st="3" end="3"/>
                                            </p:txEl>
                                          </p:spTgt>
                                        </p:tgtEl>
                                        <p:attrNameLst>
                                          <p:attrName>style.visibility</p:attrName>
                                        </p:attrNameLst>
                                      </p:cBhvr>
                                      <p:to>
                                        <p:strVal val="visible"/>
                                      </p:to>
                                    </p:set>
                                    <p:animEffect transition="in" filter="fade">
                                      <p:cBhvr>
                                        <p:cTn id="27" dur="2000"/>
                                        <p:tgtEl>
                                          <p:spTgt spid="1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5">
                                            <p:txEl>
                                              <p:pRg st="4" end="4"/>
                                            </p:txEl>
                                          </p:spTgt>
                                        </p:tgtEl>
                                        <p:attrNameLst>
                                          <p:attrName>style.visibility</p:attrName>
                                        </p:attrNameLst>
                                      </p:cBhvr>
                                      <p:to>
                                        <p:strVal val="visible"/>
                                      </p:to>
                                    </p:set>
                                    <p:animEffect transition="in" filter="fade">
                                      <p:cBhvr>
                                        <p:cTn id="32" dur="2000"/>
                                        <p:tgtEl>
                                          <p:spTgt spid="1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5">
                                            <p:txEl>
                                              <p:pRg st="5" end="5"/>
                                            </p:txEl>
                                          </p:spTgt>
                                        </p:tgtEl>
                                        <p:attrNameLst>
                                          <p:attrName>style.visibility</p:attrName>
                                        </p:attrNameLst>
                                      </p:cBhvr>
                                      <p:to>
                                        <p:strVal val="visible"/>
                                      </p:to>
                                    </p:set>
                                    <p:animEffect transition="in" filter="fade">
                                      <p:cBhvr>
                                        <p:cTn id="37" dur="2000"/>
                                        <p:tgtEl>
                                          <p:spTgt spid="1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5">
                                            <p:txEl>
                                              <p:pRg st="6" end="6"/>
                                            </p:txEl>
                                          </p:spTgt>
                                        </p:tgtEl>
                                        <p:attrNameLst>
                                          <p:attrName>style.visibility</p:attrName>
                                        </p:attrNameLst>
                                      </p:cBhvr>
                                      <p:to>
                                        <p:strVal val="visible"/>
                                      </p:to>
                                    </p:set>
                                    <p:animEffect transition="in" filter="fade">
                                      <p:cBhvr>
                                        <p:cTn id="42" dur="2000"/>
                                        <p:tgtEl>
                                          <p:spTgt spid="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Träningsformer</a:t>
            </a:r>
            <a:endParaRPr/>
          </a:p>
        </p:txBody>
      </p:sp>
      <p:sp>
        <p:nvSpPr>
          <p:cNvPr id="121" name="Google Shape;121;p19"/>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1" u="none">
                <a:solidFill>
                  <a:schemeClr val="dk1"/>
                </a:solidFill>
                <a:latin typeface="Calibri"/>
                <a:ea typeface="Calibri"/>
                <a:cs typeface="Calibri"/>
                <a:sym typeface="Calibri"/>
              </a:rPr>
              <a:t>Fartlek</a:t>
            </a:r>
            <a:r>
              <a:rPr lang="en-US" sz="2400" b="1" i="0" u="none">
                <a:solidFill>
                  <a:schemeClr val="dk1"/>
                </a:solidFill>
                <a:latin typeface="Calibri"/>
                <a:ea typeface="Calibri"/>
                <a:cs typeface="Calibri"/>
                <a:sym typeface="Calibri"/>
              </a:rPr>
              <a:t> </a:t>
            </a:r>
            <a:r>
              <a:rPr lang="en-US" sz="2400" b="0" i="0" u="none">
                <a:solidFill>
                  <a:schemeClr val="dk1"/>
                </a:solidFill>
                <a:latin typeface="Calibri"/>
                <a:ea typeface="Calibri"/>
                <a:cs typeface="Calibri"/>
                <a:sym typeface="Calibri"/>
              </a:rPr>
              <a:t>är ett sätt att träna intervaller som inte är så i förväg planerat. Om du är ute och springer, åker skidor, cyklar och så vidare kan du i passet lägga in perioder där du arbetar snabbare respektive långsammare. </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Det kan vara så enkelt som att du ser något i naturen – en sten, en lyktstolpe – och bestämmer dig för att springa fram till den så snabbt du kan. Sedan vilar du en stund genom att springa långsamt tills du bestämmer dig för ett nytt mål för nästa tempoökning. </a:t>
            </a:r>
            <a:endParaRPr/>
          </a:p>
          <a:p>
            <a:pPr marL="0" marR="0" lvl="0" indent="0" algn="l" rtl="0">
              <a:lnSpc>
                <a:spcPct val="100000"/>
              </a:lnSpc>
              <a:spcBef>
                <a:spcPts val="480"/>
              </a:spcBef>
              <a:spcAft>
                <a:spcPts val="0"/>
              </a:spcAft>
              <a:buClr>
                <a:schemeClr val="dk1"/>
              </a:buClr>
              <a:buSzPts val="2400"/>
              <a:buFont typeface="Arial"/>
              <a:buNone/>
            </a:pPr>
            <a:r>
              <a:rPr lang="en-US" sz="2400" b="0" i="0" u="none">
                <a:solidFill>
                  <a:schemeClr val="dk1"/>
                </a:solidFill>
                <a:latin typeface="Calibri"/>
                <a:ea typeface="Calibri"/>
                <a:cs typeface="Calibri"/>
                <a:sym typeface="Calibri"/>
              </a:rPr>
              <a:t>En annan variant på fartlek är att använda sig av musik. Med musik i lurarna kan du till exempel bestämma dig för att jogga under verserna och springa snabbare i refrängerna. </a:t>
            </a:r>
            <a:endParaRPr/>
          </a:p>
          <a:p>
            <a:pPr marL="342900" marR="0" lvl="0" indent="-190500" algn="l" rtl="0">
              <a:spcBef>
                <a:spcPts val="480"/>
              </a:spcBef>
              <a:spcAft>
                <a:spcPts val="0"/>
              </a:spcAft>
              <a:buClr>
                <a:schemeClr val="dk1"/>
              </a:buClr>
              <a:buSzPts val="2400"/>
              <a:buFont typeface="Arial"/>
              <a:buNone/>
            </a:pPr>
            <a:endParaRPr sz="24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fade">
                                      <p:cBhvr>
                                        <p:cTn id="12" dur="20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animEffect transition="in" filter="fade">
                                      <p:cBhvr>
                                        <p:cTn id="17" dur="2000"/>
                                        <p:tgtEl>
                                          <p:spTgt spid="1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2" end="2"/>
                                            </p:txEl>
                                          </p:spTgt>
                                        </p:tgtEl>
                                        <p:attrNameLst>
                                          <p:attrName>style.visibility</p:attrName>
                                        </p:attrNameLst>
                                      </p:cBhvr>
                                      <p:to>
                                        <p:strVal val="visible"/>
                                      </p:to>
                                    </p:set>
                                    <p:animEffect transition="in" filter="fade">
                                      <p:cBhvr>
                                        <p:cTn id="22" dur="2000"/>
                                        <p:tgtEl>
                                          <p:spTgt spid="1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3" end="3"/>
                                            </p:txEl>
                                          </p:spTgt>
                                        </p:tgtEl>
                                        <p:attrNameLst>
                                          <p:attrName>style.visibility</p:attrName>
                                        </p:attrNameLst>
                                      </p:cBhvr>
                                      <p:to>
                                        <p:strVal val="visible"/>
                                      </p:to>
                                    </p:set>
                                    <p:animEffect transition="in" filter="fade">
                                      <p:cBhvr>
                                        <p:cTn id="27" dur="2000"/>
                                        <p:tgtEl>
                                          <p:spTgt spid="1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4400" b="0" i="0" u="none">
                <a:solidFill>
                  <a:schemeClr val="dk1"/>
                </a:solidFill>
                <a:latin typeface="Calibri"/>
                <a:ea typeface="Calibri"/>
                <a:cs typeface="Calibri"/>
                <a:sym typeface="Calibri"/>
              </a:rPr>
              <a:t>Hjälpmedel vid uthållighetsträning</a:t>
            </a:r>
            <a:endParaRPr/>
          </a:p>
        </p:txBody>
      </p:sp>
      <p:sp>
        <p:nvSpPr>
          <p:cNvPr id="127" name="Google Shape;127;p20"/>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1" i="1" u="none">
                <a:solidFill>
                  <a:schemeClr val="dk1"/>
                </a:solidFill>
                <a:latin typeface="Calibri"/>
                <a:ea typeface="Calibri"/>
                <a:cs typeface="Calibri"/>
                <a:sym typeface="Calibri"/>
              </a:rPr>
              <a:t>Pulsklocka:</a:t>
            </a:r>
            <a:r>
              <a:rPr lang="en-US" sz="2800" b="0" i="0" u="none">
                <a:solidFill>
                  <a:schemeClr val="dk1"/>
                </a:solidFill>
                <a:latin typeface="Calibri"/>
                <a:ea typeface="Calibri"/>
                <a:cs typeface="Calibri"/>
                <a:sym typeface="Calibri"/>
              </a:rPr>
              <a:t> Används för att mäta intensiteten i träningspasset. Pulsklockan registrerar din puls och på vissa modeller kan du mata in längd, vikt ålder mm och då kan du se hur många procent av max du arbetar på.</a:t>
            </a:r>
            <a:endParaRPr/>
          </a:p>
          <a:p>
            <a:pPr marL="0" marR="0" lvl="0" indent="0" algn="l" rtl="0">
              <a:lnSpc>
                <a:spcPct val="100000"/>
              </a:lnSpc>
              <a:spcBef>
                <a:spcPts val="560"/>
              </a:spcBef>
              <a:spcAft>
                <a:spcPts val="0"/>
              </a:spcAft>
              <a:buClr>
                <a:schemeClr val="dk1"/>
              </a:buClr>
              <a:buSzPts val="2800"/>
              <a:buFont typeface="Arial"/>
              <a:buNone/>
            </a:pPr>
            <a:endParaRPr sz="2800" b="1" i="1" u="none">
              <a:solidFill>
                <a:schemeClr val="dk1"/>
              </a:solidFill>
              <a:latin typeface="Calibri"/>
              <a:ea typeface="Calibri"/>
              <a:cs typeface="Calibri"/>
              <a:sym typeface="Calibri"/>
            </a:endParaRPr>
          </a:p>
          <a:p>
            <a:pPr marL="0" marR="0" lvl="0" indent="0" algn="l" rtl="0">
              <a:lnSpc>
                <a:spcPct val="100000"/>
              </a:lnSpc>
              <a:spcBef>
                <a:spcPts val="560"/>
              </a:spcBef>
              <a:spcAft>
                <a:spcPts val="0"/>
              </a:spcAft>
              <a:buClr>
                <a:schemeClr val="dk1"/>
              </a:buClr>
              <a:buSzPts val="2800"/>
              <a:buFont typeface="Arial"/>
              <a:buNone/>
            </a:pPr>
            <a:r>
              <a:rPr lang="en-US" sz="2800" b="1" i="1" u="none">
                <a:solidFill>
                  <a:schemeClr val="dk1"/>
                </a:solidFill>
                <a:latin typeface="Calibri"/>
                <a:ea typeface="Calibri"/>
                <a:cs typeface="Calibri"/>
                <a:sym typeface="Calibri"/>
              </a:rPr>
              <a:t>Appar:</a:t>
            </a:r>
            <a:r>
              <a:rPr lang="en-US" sz="2800" b="0" i="0" u="none">
                <a:solidFill>
                  <a:schemeClr val="dk1"/>
                </a:solidFill>
                <a:latin typeface="Calibri"/>
                <a:ea typeface="Calibri"/>
                <a:cs typeface="Calibri"/>
                <a:sym typeface="Calibri"/>
              </a:rPr>
              <a:t> Det finns flera appar som hjälper dig att hålla koll på din träning. Ofta använder apparna GPS för att registrera tid, längd och hastighet på träningspasset. </a:t>
            </a:r>
            <a:endParaRPr/>
          </a:p>
          <a:p>
            <a:pPr marL="0" marR="0" lvl="0" indent="0" algn="l" rtl="0">
              <a:lnSpc>
                <a:spcPct val="100000"/>
              </a:lnSpc>
              <a:spcBef>
                <a:spcPts val="560"/>
              </a:spcBef>
              <a:spcAft>
                <a:spcPts val="0"/>
              </a:spcAft>
              <a:buClr>
                <a:schemeClr val="dk1"/>
              </a:buClr>
              <a:buSzPts val="2800"/>
              <a:buFont typeface="Arial"/>
              <a:buNone/>
            </a:pPr>
            <a:r>
              <a:rPr lang="en-US" sz="2800" b="0" i="0" u="none">
                <a:solidFill>
                  <a:schemeClr val="dk1"/>
                </a:solidFill>
                <a:latin typeface="Calibri"/>
                <a:ea typeface="Calibri"/>
                <a:cs typeface="Calibri"/>
                <a:sym typeface="Calibri"/>
              </a:rPr>
              <a:t> </a:t>
            </a:r>
            <a:endParaRPr/>
          </a:p>
          <a:p>
            <a:pPr marL="342900" marR="0" lvl="0" indent="-165100" algn="l" rtl="0">
              <a:spcBef>
                <a:spcPts val="560"/>
              </a:spcBef>
              <a:spcAft>
                <a:spcPts val="0"/>
              </a:spcAft>
              <a:buClr>
                <a:schemeClr val="dk1"/>
              </a:buClr>
              <a:buSzPts val="2800"/>
              <a:buFont typeface="Arial"/>
              <a:buNone/>
            </a:pPr>
            <a:endParaRPr sz="2800" b="0" i="0" u="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7">
                                            <p:txEl>
                                              <p:pRg st="0" end="0"/>
                                            </p:txEl>
                                          </p:spTgt>
                                        </p:tgtEl>
                                        <p:attrNameLst>
                                          <p:attrName>style.visibility</p:attrName>
                                        </p:attrNameLst>
                                      </p:cBhvr>
                                      <p:to>
                                        <p:strVal val="visible"/>
                                      </p:to>
                                    </p:set>
                                    <p:anim calcmode="lin" valueType="num">
                                      <p:cBhvr additive="base">
                                        <p:cTn id="12" dur="500"/>
                                        <p:tgtEl>
                                          <p:spTgt spid="1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7">
                                            <p:txEl>
                                              <p:pRg st="1" end="1"/>
                                            </p:txEl>
                                          </p:spTgt>
                                        </p:tgtEl>
                                        <p:attrNameLst>
                                          <p:attrName>style.visibility</p:attrName>
                                        </p:attrNameLst>
                                      </p:cBhvr>
                                      <p:to>
                                        <p:strVal val="visible"/>
                                      </p:to>
                                    </p:set>
                                    <p:anim calcmode="lin" valueType="num">
                                      <p:cBhvr additive="base">
                                        <p:cTn id="17" dur="500"/>
                                        <p:tgtEl>
                                          <p:spTgt spid="1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7">
                                            <p:txEl>
                                              <p:pRg st="2" end="2"/>
                                            </p:txEl>
                                          </p:spTgt>
                                        </p:tgtEl>
                                        <p:attrNameLst>
                                          <p:attrName>style.visibility</p:attrName>
                                        </p:attrNameLst>
                                      </p:cBhvr>
                                      <p:to>
                                        <p:strVal val="visible"/>
                                      </p:to>
                                    </p:set>
                                    <p:anim calcmode="lin" valueType="num">
                                      <p:cBhvr additive="base">
                                        <p:cTn id="22" dur="500"/>
                                        <p:tgtEl>
                                          <p:spTgt spid="1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7">
                                            <p:txEl>
                                              <p:pRg st="3" end="3"/>
                                            </p:txEl>
                                          </p:spTgt>
                                        </p:tgtEl>
                                        <p:attrNameLst>
                                          <p:attrName>style.visibility</p:attrName>
                                        </p:attrNameLst>
                                      </p:cBhvr>
                                      <p:to>
                                        <p:strVal val="visible"/>
                                      </p:to>
                                    </p:set>
                                    <p:anim calcmode="lin" valueType="num">
                                      <p:cBhvr additive="base">
                                        <p:cTn id="27" dur="500"/>
                                        <p:tgtEl>
                                          <p:spTgt spid="1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27">
                                            <p:txEl>
                                              <p:pRg st="4" end="4"/>
                                            </p:txEl>
                                          </p:spTgt>
                                        </p:tgtEl>
                                        <p:attrNameLst>
                                          <p:attrName>style.visibility</p:attrName>
                                        </p:attrNameLst>
                                      </p:cBhvr>
                                      <p:to>
                                        <p:strVal val="visible"/>
                                      </p:to>
                                    </p:set>
                                    <p:anim calcmode="lin" valueType="num">
                                      <p:cBhvr additive="base">
                                        <p:cTn id="32" dur="500"/>
                                        <p:tgtEl>
                                          <p:spTgt spid="12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57200" y="274637"/>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a:t>Runkeeper</a:t>
            </a:r>
            <a:endParaRPr/>
          </a:p>
        </p:txBody>
      </p:sp>
      <p:sp>
        <p:nvSpPr>
          <p:cNvPr id="133" name="Google Shape;133;p21"/>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pic>
        <p:nvPicPr>
          <p:cNvPr id="134" name="Google Shape;134;p21"/>
          <p:cNvPicPr preferRelativeResize="0"/>
          <p:nvPr/>
        </p:nvPicPr>
        <p:blipFill>
          <a:blip r:embed="rId3">
            <a:alphaModFix/>
          </a:blip>
          <a:stretch>
            <a:fillRect/>
          </a:stretch>
        </p:blipFill>
        <p:spPr>
          <a:xfrm>
            <a:off x="5406125" y="1520200"/>
            <a:ext cx="2967600" cy="4686076"/>
          </a:xfrm>
          <a:prstGeom prst="rect">
            <a:avLst/>
          </a:prstGeom>
          <a:noFill/>
          <a:ln>
            <a:noFill/>
          </a:ln>
        </p:spPr>
      </p:pic>
      <p:pic>
        <p:nvPicPr>
          <p:cNvPr id="135" name="Google Shape;135;p21"/>
          <p:cNvPicPr preferRelativeResize="0"/>
          <p:nvPr/>
        </p:nvPicPr>
        <p:blipFill>
          <a:blip r:embed="rId4">
            <a:alphaModFix/>
          </a:blip>
          <a:stretch>
            <a:fillRect/>
          </a:stretch>
        </p:blipFill>
        <p:spPr>
          <a:xfrm>
            <a:off x="324925" y="1941900"/>
            <a:ext cx="4808026" cy="3491850"/>
          </a:xfrm>
          <a:prstGeom prst="rect">
            <a:avLst/>
          </a:prstGeom>
          <a:noFill/>
          <a:ln>
            <a:noFill/>
          </a:ln>
        </p:spPr>
      </p:pic>
    </p:spTree>
  </p:cSld>
  <p:clrMapOvr>
    <a:masterClrMapping/>
  </p:clrMapOvr>
</p:sld>
</file>

<file path=ppt/theme/theme1.xml><?xml version="1.0" encoding="utf-8"?>
<a:theme xmlns:a="http://schemas.openxmlformats.org/drawingml/2006/main" name="Office-tem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1720</Words>
  <Application>Microsoft Office PowerPoint</Application>
  <PresentationFormat>Bildspel på skärmen (4:3)</PresentationFormat>
  <Paragraphs>127</Paragraphs>
  <Slides>21</Slides>
  <Notes>21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Noto Sans Symbols</vt:lpstr>
      <vt:lpstr>Office-tema</vt:lpstr>
      <vt:lpstr>Vad är kondition?</vt:lpstr>
      <vt:lpstr>Vi har alla olika förutsättningar…</vt:lpstr>
      <vt:lpstr>Hur tränar du syreupptagning?</vt:lpstr>
      <vt:lpstr>Varför behöver du god kondition?</vt:lpstr>
      <vt:lpstr>Träningsformer</vt:lpstr>
      <vt:lpstr>Träningsformer</vt:lpstr>
      <vt:lpstr>Träningsformer</vt:lpstr>
      <vt:lpstr>Hjälpmedel vid uthållighetsträning</vt:lpstr>
      <vt:lpstr>Runkeeper</vt:lpstr>
      <vt:lpstr>Pulsklockor</vt:lpstr>
      <vt:lpstr>Två former av uthållighet</vt:lpstr>
      <vt:lpstr>Två former av uthållighet</vt:lpstr>
      <vt:lpstr>Hjärtat</vt:lpstr>
      <vt:lpstr>Vilopuls</vt:lpstr>
      <vt:lpstr>Maxpuls</vt:lpstr>
      <vt:lpstr>Träningsplanering – ”att vara din egen tränare”</vt:lpstr>
      <vt:lpstr>Planering - tips</vt:lpstr>
      <vt:lpstr>Hjälpmedel vid träningsplanering</vt:lpstr>
      <vt:lpstr>Utvärdera din träning</vt:lpstr>
      <vt:lpstr>Tester för uthållighet</vt:lpstr>
      <vt:lpstr>Målbeskrivning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Vad är kondition?</dc:title>
  <dc:creator>Mattias Wetterwik</dc:creator>
  <cp:lastModifiedBy>Mattias Wetterwik</cp:lastModifiedBy>
  <cp:revision>1</cp:revision>
  <dcterms:modified xsi:type="dcterms:W3CDTF">2020-10-05T07:12:02Z</dcterms:modified>
</cp:coreProperties>
</file>